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64" r:id="rId3"/>
    <p:sldId id="267" r:id="rId4"/>
    <p:sldId id="316" r:id="rId5"/>
    <p:sldId id="317" r:id="rId6"/>
    <p:sldId id="318" r:id="rId7"/>
    <p:sldId id="315" r:id="rId8"/>
    <p:sldId id="265" r:id="rId9"/>
    <p:sldId id="293" r:id="rId10"/>
    <p:sldId id="304" r:id="rId11"/>
    <p:sldId id="302" r:id="rId12"/>
    <p:sldId id="310" r:id="rId13"/>
    <p:sldId id="308" r:id="rId14"/>
    <p:sldId id="294" r:id="rId15"/>
    <p:sldId id="300" r:id="rId16"/>
    <p:sldId id="305" r:id="rId17"/>
    <p:sldId id="306" r:id="rId18"/>
    <p:sldId id="307" r:id="rId19"/>
    <p:sldId id="295" r:id="rId20"/>
    <p:sldId id="314" r:id="rId21"/>
    <p:sldId id="320" r:id="rId22"/>
    <p:sldId id="321" r:id="rId23"/>
    <p:sldId id="319" r:id="rId24"/>
    <p:sldId id="322" r:id="rId25"/>
    <p:sldId id="323" r:id="rId26"/>
    <p:sldId id="324" r:id="rId27"/>
    <p:sldId id="325" r:id="rId28"/>
    <p:sldId id="27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8"/>
    <p:restoredTop sz="95735"/>
  </p:normalViewPr>
  <p:slideViewPr>
    <p:cSldViewPr snapToGrid="0" snapToObjects="1">
      <p:cViewPr varScale="1">
        <p:scale>
          <a:sx n="109" d="100"/>
          <a:sy n="109" d="100"/>
        </p:scale>
        <p:origin x="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463524-1927-497D-8CA8-52C5824144E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A5EE6EE-EE90-4D40-BEE9-59AE85AEAFD4}">
      <dgm:prSet custT="1"/>
      <dgm:spPr/>
      <dgm:t>
        <a:bodyPr/>
        <a:lstStyle/>
        <a:p>
          <a:r>
            <a:rPr lang="ko-KR" sz="2000" b="1" dirty="0"/>
            <a:t>외부인</a:t>
          </a:r>
          <a:r>
            <a:rPr lang="ko-KR" altLang="en-US" sz="2000" b="1" dirty="0"/>
            <a:t> </a:t>
          </a:r>
          <a:r>
            <a:rPr lang="ko-KR" sz="2000" b="1" dirty="0"/>
            <a:t>감지</a:t>
          </a:r>
          <a:r>
            <a:rPr lang="ko-KR" altLang="en-US" sz="2000" b="1" dirty="0"/>
            <a:t> </a:t>
          </a:r>
          <a:r>
            <a:rPr lang="ko-KR" sz="2000" b="1" dirty="0"/>
            <a:t>기능</a:t>
          </a:r>
          <a:endParaRPr lang="en-US" altLang="ko-KR" sz="2000" b="1" dirty="0"/>
        </a:p>
        <a:p>
          <a:r>
            <a:rPr lang="ko-KR" altLang="en-US" sz="1600" b="1" dirty="0"/>
            <a:t>얼</a:t>
          </a:r>
          <a:r>
            <a:rPr lang="ko-KR" sz="1600" b="1" dirty="0"/>
            <a:t>굴인식을</a:t>
          </a:r>
          <a:r>
            <a:rPr lang="en-US" sz="1600" b="1" dirty="0"/>
            <a:t> </a:t>
          </a:r>
          <a:r>
            <a:rPr lang="ko-KR" sz="1600" b="1" dirty="0"/>
            <a:t>통해</a:t>
          </a:r>
          <a:r>
            <a:rPr lang="en-US" sz="1600" b="1" dirty="0"/>
            <a:t> </a:t>
          </a:r>
          <a:r>
            <a:rPr lang="ko-KR" sz="1600" b="1" dirty="0"/>
            <a:t>외부인을</a:t>
          </a:r>
          <a:r>
            <a:rPr lang="en-US" sz="1600" b="1" dirty="0"/>
            <a:t> </a:t>
          </a:r>
          <a:r>
            <a:rPr lang="ko-KR" sz="1600" b="1" dirty="0"/>
            <a:t>감지 </a:t>
          </a:r>
          <a:endParaRPr lang="en-US" sz="1600" dirty="0"/>
        </a:p>
      </dgm:t>
    </dgm:pt>
    <dgm:pt modelId="{079BF138-A976-476A-87B0-8B658ACA4531}" type="parTrans" cxnId="{220EEFA0-BFD6-4335-928D-6CF20FE91CCE}">
      <dgm:prSet/>
      <dgm:spPr/>
      <dgm:t>
        <a:bodyPr/>
        <a:lstStyle/>
        <a:p>
          <a:endParaRPr lang="en-US"/>
        </a:p>
      </dgm:t>
    </dgm:pt>
    <dgm:pt modelId="{453A0599-4A79-4FD1-A797-4144E0202EA7}" type="sibTrans" cxnId="{220EEFA0-BFD6-4335-928D-6CF20FE91CCE}">
      <dgm:prSet/>
      <dgm:spPr/>
      <dgm:t>
        <a:bodyPr/>
        <a:lstStyle/>
        <a:p>
          <a:endParaRPr lang="en-US"/>
        </a:p>
      </dgm:t>
    </dgm:pt>
    <dgm:pt modelId="{F1D9EAB9-717D-4E28-B010-D1EDDF2E4A9A}">
      <dgm:prSet custT="1"/>
      <dgm:spPr/>
      <dgm:t>
        <a:bodyPr/>
        <a:lstStyle/>
        <a:p>
          <a:r>
            <a:rPr lang="ko-KR" sz="2000" b="1" dirty="0"/>
            <a:t>알림 기능</a:t>
          </a:r>
          <a:endParaRPr lang="en-US" altLang="ko-KR" sz="2000" b="1" dirty="0"/>
        </a:p>
        <a:p>
          <a:r>
            <a:rPr lang="ko-KR" sz="1600" b="1" dirty="0"/>
            <a:t>방문자가 감지되면 앱을 통해 방문자의 정보를 사용자에게 알림 </a:t>
          </a:r>
          <a:endParaRPr lang="en-US" sz="1600" dirty="0"/>
        </a:p>
      </dgm:t>
    </dgm:pt>
    <dgm:pt modelId="{BF3CB559-95D5-4D28-AAAB-ACBEDE3E3502}" type="parTrans" cxnId="{C7884AE9-B5C1-4482-B4E8-D81E5DBED47D}">
      <dgm:prSet/>
      <dgm:spPr/>
      <dgm:t>
        <a:bodyPr/>
        <a:lstStyle/>
        <a:p>
          <a:endParaRPr lang="en-US"/>
        </a:p>
      </dgm:t>
    </dgm:pt>
    <dgm:pt modelId="{7631C472-A2D9-43CC-8D5B-85952CC1F0D1}" type="sibTrans" cxnId="{C7884AE9-B5C1-4482-B4E8-D81E5DBED47D}">
      <dgm:prSet/>
      <dgm:spPr/>
      <dgm:t>
        <a:bodyPr/>
        <a:lstStyle/>
        <a:p>
          <a:endParaRPr lang="en-US"/>
        </a:p>
      </dgm:t>
    </dgm:pt>
    <dgm:pt modelId="{BA943315-52D9-4228-9B71-0A560B71AC1E}">
      <dgm:prSet custT="1"/>
      <dgm:spPr/>
      <dgm:t>
        <a:bodyPr/>
        <a:lstStyle/>
        <a:p>
          <a:r>
            <a:rPr lang="ko-KR" sz="2000" b="1" dirty="0" err="1"/>
            <a:t>방문기록</a:t>
          </a:r>
          <a:r>
            <a:rPr lang="ko-KR" altLang="en-US" sz="2000" b="1" dirty="0"/>
            <a:t> </a:t>
          </a:r>
          <a:r>
            <a:rPr lang="ko-KR" sz="2000" b="1" dirty="0"/>
            <a:t>기능</a:t>
          </a:r>
          <a:endParaRPr lang="en-US" altLang="ko-KR" sz="2000" b="1" dirty="0"/>
        </a:p>
        <a:p>
          <a:r>
            <a:rPr lang="ko-KR" sz="1600" b="1" dirty="0"/>
            <a:t>방문</a:t>
          </a:r>
          <a:r>
            <a:rPr lang="en-US" sz="1600" b="1" dirty="0"/>
            <a:t> </a:t>
          </a:r>
          <a:r>
            <a:rPr lang="ko-KR" sz="1600" b="1" dirty="0"/>
            <a:t>기록</a:t>
          </a:r>
          <a:r>
            <a:rPr lang="en-US" sz="1600" b="1" dirty="0"/>
            <a:t> </a:t>
          </a:r>
          <a:r>
            <a:rPr lang="ko-KR" sz="1600" b="1" dirty="0"/>
            <a:t>확인</a:t>
          </a:r>
          <a:r>
            <a:rPr lang="en-US" sz="1600" b="1" dirty="0"/>
            <a:t> </a:t>
          </a:r>
          <a:r>
            <a:rPr lang="ko-KR" sz="1600" b="1" dirty="0"/>
            <a:t>및</a:t>
          </a:r>
          <a:r>
            <a:rPr lang="en-US" sz="1600" b="1" dirty="0"/>
            <a:t> </a:t>
          </a:r>
          <a:r>
            <a:rPr lang="ko-KR" sz="1600" b="1" dirty="0"/>
            <a:t>관리</a:t>
          </a:r>
          <a:r>
            <a:rPr lang="en-US" sz="1600" b="1" dirty="0"/>
            <a:t> </a:t>
          </a:r>
          <a:r>
            <a:rPr lang="ko-KR" sz="1600" b="1" dirty="0"/>
            <a:t>기능</a:t>
          </a:r>
          <a:r>
            <a:rPr lang="en-US" sz="1600" b="1" dirty="0"/>
            <a:t> </a:t>
          </a:r>
          <a:r>
            <a:rPr lang="ko-KR" sz="1600" b="1" dirty="0"/>
            <a:t>제공 </a:t>
          </a:r>
          <a:endParaRPr lang="en-US" sz="1600" dirty="0"/>
        </a:p>
      </dgm:t>
    </dgm:pt>
    <dgm:pt modelId="{A87936EF-1A2C-4C1A-BA82-29B6983890CF}" type="parTrans" cxnId="{3C22AD34-F3FD-41B1-977E-ACBEC653CABD}">
      <dgm:prSet/>
      <dgm:spPr/>
      <dgm:t>
        <a:bodyPr/>
        <a:lstStyle/>
        <a:p>
          <a:endParaRPr lang="en-US"/>
        </a:p>
      </dgm:t>
    </dgm:pt>
    <dgm:pt modelId="{634F9240-D865-4914-A2BC-5CE030651533}" type="sibTrans" cxnId="{3C22AD34-F3FD-41B1-977E-ACBEC653CABD}">
      <dgm:prSet/>
      <dgm:spPr/>
      <dgm:t>
        <a:bodyPr/>
        <a:lstStyle/>
        <a:p>
          <a:endParaRPr lang="en-US"/>
        </a:p>
      </dgm:t>
    </dgm:pt>
    <dgm:pt modelId="{BCA81B46-BDFE-4ABF-B107-92156DFE1CCF}">
      <dgm:prSet custT="1"/>
      <dgm:spPr/>
      <dgm:t>
        <a:bodyPr/>
        <a:lstStyle/>
        <a:p>
          <a:r>
            <a:rPr lang="en-US" sz="2000" b="1" dirty="0"/>
            <a:t>CCTV </a:t>
          </a:r>
          <a:r>
            <a:rPr lang="ko-KR" sz="2000" b="1" dirty="0"/>
            <a:t>기능</a:t>
          </a:r>
          <a:endParaRPr lang="en-US" altLang="ko-KR" sz="2000" b="1" dirty="0"/>
        </a:p>
        <a:p>
          <a:r>
            <a:rPr lang="ko-KR" sz="1600" b="1" dirty="0"/>
            <a:t>앱</a:t>
          </a:r>
          <a:r>
            <a:rPr lang="en-US" sz="1600" b="1" dirty="0"/>
            <a:t>/</a:t>
          </a:r>
          <a:r>
            <a:rPr lang="ko-KR" sz="1600" b="1" dirty="0"/>
            <a:t>웹을 통해 실시간으로 집 앞 상황 확인 가능 </a:t>
          </a:r>
          <a:endParaRPr lang="en-US" sz="1500" dirty="0"/>
        </a:p>
      </dgm:t>
    </dgm:pt>
    <dgm:pt modelId="{9F885698-3515-4501-A829-0E12E8DF7433}" type="parTrans" cxnId="{1AC2833D-168B-4B38-9374-BEA9CAF37D8D}">
      <dgm:prSet/>
      <dgm:spPr/>
      <dgm:t>
        <a:bodyPr/>
        <a:lstStyle/>
        <a:p>
          <a:endParaRPr lang="en-US"/>
        </a:p>
      </dgm:t>
    </dgm:pt>
    <dgm:pt modelId="{A0484917-AEE9-43E3-ABD9-8AFAC93DABC6}" type="sibTrans" cxnId="{1AC2833D-168B-4B38-9374-BEA9CAF37D8D}">
      <dgm:prSet/>
      <dgm:spPr/>
      <dgm:t>
        <a:bodyPr/>
        <a:lstStyle/>
        <a:p>
          <a:endParaRPr lang="en-US"/>
        </a:p>
      </dgm:t>
    </dgm:pt>
    <dgm:pt modelId="{E735328A-28BE-47C6-8B9C-A023445E5E7C}">
      <dgm:prSet custT="1"/>
      <dgm:spPr/>
      <dgm:t>
        <a:bodyPr/>
        <a:lstStyle/>
        <a:p>
          <a:r>
            <a:rPr lang="ko-KR" sz="2000" b="1" dirty="0"/>
            <a:t>지인등록기능</a:t>
          </a:r>
          <a:endParaRPr lang="en-US" altLang="ko-KR" sz="2000" b="1" dirty="0"/>
        </a:p>
        <a:p>
          <a:r>
            <a:rPr lang="ko-KR" sz="1600" b="1" dirty="0"/>
            <a:t>동영상</a:t>
          </a:r>
          <a:r>
            <a:rPr lang="en-US" sz="1600" b="1" dirty="0"/>
            <a:t> </a:t>
          </a:r>
          <a:r>
            <a:rPr lang="ko-KR" sz="1600" b="1" dirty="0"/>
            <a:t>촬영</a:t>
          </a:r>
          <a:r>
            <a:rPr lang="ko-KR" altLang="en-US" sz="1600" b="1" dirty="0"/>
            <a:t>을 </a:t>
          </a:r>
          <a:r>
            <a:rPr lang="ko-KR" sz="1600" b="1" dirty="0"/>
            <a:t>통한</a:t>
          </a:r>
          <a:r>
            <a:rPr lang="en-US" sz="1600" b="1" dirty="0"/>
            <a:t> </a:t>
          </a:r>
          <a:r>
            <a:rPr lang="ko-KR" sz="1600" b="1" dirty="0"/>
            <a:t>지인</a:t>
          </a:r>
          <a:r>
            <a:rPr lang="en-US" sz="1600" b="1" dirty="0"/>
            <a:t> </a:t>
          </a:r>
          <a:r>
            <a:rPr lang="ko-KR" sz="1600" b="1" dirty="0"/>
            <a:t>등록</a:t>
          </a:r>
          <a:r>
            <a:rPr lang="en-US" sz="1600" b="1" dirty="0"/>
            <a:t> </a:t>
          </a:r>
          <a:r>
            <a:rPr lang="ko-KR" sz="1600" b="1" dirty="0"/>
            <a:t>기능</a:t>
          </a:r>
          <a:r>
            <a:rPr lang="en-US" sz="1600" b="1" dirty="0"/>
            <a:t> </a:t>
          </a:r>
          <a:r>
            <a:rPr lang="ko-KR" sz="1600" b="1" dirty="0"/>
            <a:t>제공 </a:t>
          </a:r>
          <a:endParaRPr lang="en-US" sz="1500" dirty="0"/>
        </a:p>
      </dgm:t>
    </dgm:pt>
    <dgm:pt modelId="{FCEF779A-CBBC-47AB-9ABA-EF970637EF2A}" type="parTrans" cxnId="{42ECE4B4-9B2A-4151-AD70-D81B12646F08}">
      <dgm:prSet/>
      <dgm:spPr/>
      <dgm:t>
        <a:bodyPr/>
        <a:lstStyle/>
        <a:p>
          <a:endParaRPr lang="en-US"/>
        </a:p>
      </dgm:t>
    </dgm:pt>
    <dgm:pt modelId="{ECFECC49-ADD6-43A2-9013-68EF68289ED3}" type="sibTrans" cxnId="{42ECE4B4-9B2A-4151-AD70-D81B12646F08}">
      <dgm:prSet/>
      <dgm:spPr/>
      <dgm:t>
        <a:bodyPr/>
        <a:lstStyle/>
        <a:p>
          <a:endParaRPr lang="en-US"/>
        </a:p>
      </dgm:t>
    </dgm:pt>
    <dgm:pt modelId="{E95B8E35-CCD4-4131-AE0E-6A397BCE6D47}">
      <dgm:prSet custT="1"/>
      <dgm:spPr/>
      <dgm:t>
        <a:bodyPr/>
        <a:lstStyle/>
        <a:p>
          <a:r>
            <a:rPr lang="ko-KR" sz="2000" b="1" dirty="0"/>
            <a:t>날짜</a:t>
          </a:r>
          <a:r>
            <a:rPr lang="en-US" sz="2000" b="1" dirty="0"/>
            <a:t> </a:t>
          </a:r>
          <a:r>
            <a:rPr lang="ko-KR" sz="2000" b="1" dirty="0"/>
            <a:t>별</a:t>
          </a:r>
          <a:r>
            <a:rPr lang="en-US" sz="2000" b="1" dirty="0"/>
            <a:t> </a:t>
          </a:r>
          <a:r>
            <a:rPr lang="ko-KR" sz="2000" b="1" dirty="0"/>
            <a:t>방문자</a:t>
          </a:r>
          <a:r>
            <a:rPr lang="en-US" sz="2000" b="1" dirty="0"/>
            <a:t> </a:t>
          </a:r>
          <a:r>
            <a:rPr lang="ko-KR" sz="2000" b="1" dirty="0"/>
            <a:t>수</a:t>
          </a:r>
          <a:r>
            <a:rPr lang="en-US" sz="2000" b="1" dirty="0"/>
            <a:t> </a:t>
          </a:r>
          <a:r>
            <a:rPr lang="ko-KR" sz="2000" b="1" dirty="0"/>
            <a:t>확인</a:t>
          </a:r>
          <a:r>
            <a:rPr lang="en-US" sz="2000" b="1" dirty="0"/>
            <a:t> </a:t>
          </a:r>
          <a:r>
            <a:rPr lang="ko-KR" sz="2000" b="1" dirty="0"/>
            <a:t>기능</a:t>
          </a:r>
          <a:endParaRPr lang="en-US" altLang="ko-KR" sz="2000" b="1" dirty="0"/>
        </a:p>
        <a:p>
          <a:r>
            <a:rPr lang="en-US" sz="1600" b="1" dirty="0"/>
            <a:t> </a:t>
          </a:r>
          <a:r>
            <a:rPr lang="ko-KR" sz="1600" b="1" dirty="0"/>
            <a:t>방문한</a:t>
          </a:r>
          <a:r>
            <a:rPr lang="en-US" sz="1600" b="1" dirty="0"/>
            <a:t> </a:t>
          </a:r>
          <a:r>
            <a:rPr lang="ko-KR" sz="1600" b="1" dirty="0"/>
            <a:t>방문자</a:t>
          </a:r>
          <a:r>
            <a:rPr lang="en-US" sz="1600" b="1" dirty="0"/>
            <a:t> </a:t>
          </a:r>
          <a:r>
            <a:rPr lang="ko-KR" sz="1600" b="1" dirty="0"/>
            <a:t>수 확인</a:t>
          </a:r>
          <a:r>
            <a:rPr lang="en-US" sz="1600" b="1" dirty="0"/>
            <a:t> </a:t>
          </a:r>
          <a:r>
            <a:rPr lang="ko-KR" sz="1600" b="1" dirty="0"/>
            <a:t>기능</a:t>
          </a:r>
          <a:r>
            <a:rPr lang="en-US" sz="1600" b="1" dirty="0"/>
            <a:t> </a:t>
          </a:r>
          <a:r>
            <a:rPr lang="ko-KR" sz="1600" b="1" dirty="0"/>
            <a:t>제공 </a:t>
          </a:r>
          <a:endParaRPr lang="en-US" sz="1600" dirty="0"/>
        </a:p>
      </dgm:t>
    </dgm:pt>
    <dgm:pt modelId="{139EF1C8-21B5-4850-BCEE-2FCF3AF47B86}" type="parTrans" cxnId="{1E9112D3-F22D-4538-B835-4CBD006A5918}">
      <dgm:prSet/>
      <dgm:spPr/>
      <dgm:t>
        <a:bodyPr/>
        <a:lstStyle/>
        <a:p>
          <a:endParaRPr lang="en-US"/>
        </a:p>
      </dgm:t>
    </dgm:pt>
    <dgm:pt modelId="{572AE04D-ABC8-4697-9762-3282CC0EE0C0}" type="sibTrans" cxnId="{1E9112D3-F22D-4538-B835-4CBD006A5918}">
      <dgm:prSet/>
      <dgm:spPr/>
      <dgm:t>
        <a:bodyPr/>
        <a:lstStyle/>
        <a:p>
          <a:endParaRPr lang="en-US"/>
        </a:p>
      </dgm:t>
    </dgm:pt>
    <dgm:pt modelId="{BC83ECEC-6A60-49AE-A53A-8F45AD601B26}" type="pres">
      <dgm:prSet presAssocID="{52463524-1927-497D-8CA8-52C5824144E7}" presName="root" presStyleCnt="0">
        <dgm:presLayoutVars>
          <dgm:dir/>
          <dgm:resizeHandles val="exact"/>
        </dgm:presLayoutVars>
      </dgm:prSet>
      <dgm:spPr/>
    </dgm:pt>
    <dgm:pt modelId="{3BE321A8-12E5-4599-95A1-FF8B7A9F178F}" type="pres">
      <dgm:prSet presAssocID="{EA5EE6EE-EE90-4D40-BEE9-59AE85AEAFD4}" presName="compNode" presStyleCnt="0"/>
      <dgm:spPr/>
    </dgm:pt>
    <dgm:pt modelId="{83BF2F39-E91E-4A89-AE64-DE77BBD16BD0}" type="pres">
      <dgm:prSet presAssocID="{EA5EE6EE-EE90-4D40-BEE9-59AE85AEAFD4}" presName="iconRect" presStyleLbl="node1" presStyleIdx="0" presStyleCnt="6" custScaleX="187121" custScaleY="170859" custLinFactNeighborX="1238" custLinFactNeighborY="-1156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D3E4542F-2CE9-453B-82D4-CC238BD50F7E}" type="pres">
      <dgm:prSet presAssocID="{EA5EE6EE-EE90-4D40-BEE9-59AE85AEAFD4}" presName="spaceRect" presStyleCnt="0"/>
      <dgm:spPr/>
    </dgm:pt>
    <dgm:pt modelId="{2FBAC140-47F2-43D2-B90E-71169EAE69AD}" type="pres">
      <dgm:prSet presAssocID="{EA5EE6EE-EE90-4D40-BEE9-59AE85AEAFD4}" presName="textRect" presStyleLbl="revTx" presStyleIdx="0" presStyleCnt="6">
        <dgm:presLayoutVars>
          <dgm:chMax val="1"/>
          <dgm:chPref val="1"/>
        </dgm:presLayoutVars>
      </dgm:prSet>
      <dgm:spPr/>
    </dgm:pt>
    <dgm:pt modelId="{663820B6-32AB-44D5-9832-57110E43C25C}" type="pres">
      <dgm:prSet presAssocID="{453A0599-4A79-4FD1-A797-4144E0202EA7}" presName="sibTrans" presStyleCnt="0"/>
      <dgm:spPr/>
    </dgm:pt>
    <dgm:pt modelId="{11D2ED49-5E41-48C0-B680-8C76B2F4A919}" type="pres">
      <dgm:prSet presAssocID="{F1D9EAB9-717D-4E28-B010-D1EDDF2E4A9A}" presName="compNode" presStyleCnt="0"/>
      <dgm:spPr/>
    </dgm:pt>
    <dgm:pt modelId="{D1F35CC4-1536-4D81-A52E-79E22429D6CD}" type="pres">
      <dgm:prSet presAssocID="{F1D9EAB9-717D-4E28-B010-D1EDDF2E4A9A}" presName="iconRect" presStyleLbl="node1" presStyleIdx="1" presStyleCnt="6" custScaleX="187121" custScaleY="170859" custLinFactX="100000" custLinFactNeighborX="175573" custLinFactNeighborY="-1052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32F0D679-9DDC-426A-BFBD-8471F52C50B9}" type="pres">
      <dgm:prSet presAssocID="{F1D9EAB9-717D-4E28-B010-D1EDDF2E4A9A}" presName="spaceRect" presStyleCnt="0"/>
      <dgm:spPr/>
    </dgm:pt>
    <dgm:pt modelId="{35787902-D8BE-4A24-A258-2CDC581101C9}" type="pres">
      <dgm:prSet presAssocID="{F1D9EAB9-717D-4E28-B010-D1EDDF2E4A9A}" presName="textRect" presStyleLbl="revTx" presStyleIdx="1" presStyleCnt="6" custLinFactX="24008" custLinFactNeighborX="100000" custLinFactNeighborY="-3640">
        <dgm:presLayoutVars>
          <dgm:chMax val="1"/>
          <dgm:chPref val="1"/>
        </dgm:presLayoutVars>
      </dgm:prSet>
      <dgm:spPr/>
    </dgm:pt>
    <dgm:pt modelId="{E7D75D46-CF42-4640-98C0-9C3D88B0BED9}" type="pres">
      <dgm:prSet presAssocID="{7631C472-A2D9-43CC-8D5B-85952CC1F0D1}" presName="sibTrans" presStyleCnt="0"/>
      <dgm:spPr/>
    </dgm:pt>
    <dgm:pt modelId="{2F792204-30F6-45BD-9A87-0060DD618D05}" type="pres">
      <dgm:prSet presAssocID="{BA943315-52D9-4228-9B71-0A560B71AC1E}" presName="compNode" presStyleCnt="0"/>
      <dgm:spPr/>
    </dgm:pt>
    <dgm:pt modelId="{09B14A5B-7CBB-473C-BC44-3AD793B95BC1}" type="pres">
      <dgm:prSet presAssocID="{BA943315-52D9-4228-9B71-0A560B71AC1E}" presName="iconRect" presStyleLbl="node1" presStyleIdx="2" presStyleCnt="6" custScaleX="187121" custScaleY="170859" custLinFactX="205347" custLinFactNeighborX="300000" custLinFactNeighborY="-631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460F30A2-4A2E-424B-8B9C-200035F84BEC}" type="pres">
      <dgm:prSet presAssocID="{BA943315-52D9-4228-9B71-0A560B71AC1E}" presName="spaceRect" presStyleCnt="0"/>
      <dgm:spPr/>
    </dgm:pt>
    <dgm:pt modelId="{B50DA9FD-813B-4947-8DB6-B2999CB543F4}" type="pres">
      <dgm:prSet presAssocID="{BA943315-52D9-4228-9B71-0A560B71AC1E}" presName="textRect" presStyleLbl="revTx" presStyleIdx="2" presStyleCnt="6" custLinFactX="100000" custLinFactNeighborX="127406" custLinFactNeighborY="-3640">
        <dgm:presLayoutVars>
          <dgm:chMax val="1"/>
          <dgm:chPref val="1"/>
        </dgm:presLayoutVars>
      </dgm:prSet>
      <dgm:spPr/>
    </dgm:pt>
    <dgm:pt modelId="{164258A0-FEC8-4554-A81C-0EA57014FC4F}" type="pres">
      <dgm:prSet presAssocID="{634F9240-D865-4914-A2BC-5CE030651533}" presName="sibTrans" presStyleCnt="0"/>
      <dgm:spPr/>
    </dgm:pt>
    <dgm:pt modelId="{E12DE392-EAD5-432D-B167-714E9B53E193}" type="pres">
      <dgm:prSet presAssocID="{BCA81B46-BDFE-4ABF-B107-92156DFE1CCF}" presName="compNode" presStyleCnt="0"/>
      <dgm:spPr/>
    </dgm:pt>
    <dgm:pt modelId="{27143C03-E52A-4619-934B-B3E4B5B333AE}" type="pres">
      <dgm:prSet presAssocID="{BCA81B46-BDFE-4ABF-B107-92156DFE1CCF}" presName="iconRect" presStyleLbl="node1" presStyleIdx="3" presStyleCnt="6" custScaleX="187121" custScaleY="170859" custLinFactX="-396123" custLinFactY="200000" custLinFactNeighborX="-400000" custLinFactNeighborY="20307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6B3C092-DD78-4164-B09A-76EE7FF5144D}" type="pres">
      <dgm:prSet presAssocID="{BCA81B46-BDFE-4ABF-B107-92156DFE1CCF}" presName="spaceRect" presStyleCnt="0"/>
      <dgm:spPr/>
    </dgm:pt>
    <dgm:pt modelId="{E4E9A559-C286-4ECE-80F9-26BD08626C31}" type="pres">
      <dgm:prSet presAssocID="{BCA81B46-BDFE-4ABF-B107-92156DFE1CCF}" presName="textRect" presStyleLbl="revTx" presStyleIdx="3" presStyleCnt="6" custLinFactX="-158255" custLinFactY="100000" custLinFactNeighborX="-200000" custLinFactNeighborY="132403">
        <dgm:presLayoutVars>
          <dgm:chMax val="1"/>
          <dgm:chPref val="1"/>
        </dgm:presLayoutVars>
      </dgm:prSet>
      <dgm:spPr/>
    </dgm:pt>
    <dgm:pt modelId="{26A73422-FCDD-4BCD-9D04-8132904BD6C5}" type="pres">
      <dgm:prSet presAssocID="{A0484917-AEE9-43E3-ABD9-8AFAC93DABC6}" presName="sibTrans" presStyleCnt="0"/>
      <dgm:spPr/>
    </dgm:pt>
    <dgm:pt modelId="{138436D4-4047-44EE-8116-8DCDF09DCAAF}" type="pres">
      <dgm:prSet presAssocID="{E735328A-28BE-47C6-8B9C-A023445E5E7C}" presName="compNode" presStyleCnt="0"/>
      <dgm:spPr/>
    </dgm:pt>
    <dgm:pt modelId="{7D9E892B-2FE1-4ACB-9714-7B55E8B24145}" type="pres">
      <dgm:prSet presAssocID="{E735328A-28BE-47C6-8B9C-A023445E5E7C}" presName="iconRect" presStyleLbl="node1" presStyleIdx="4" presStyleCnt="6" custScaleX="187121" custScaleY="170859" custLinFactX="-225808" custLinFactY="200000" custLinFactNeighborX="-300000" custLinFactNeighborY="21431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813A9022-AFE6-4F8C-A09F-53AA05BFF9B9}" type="pres">
      <dgm:prSet presAssocID="{E735328A-28BE-47C6-8B9C-A023445E5E7C}" presName="spaceRect" presStyleCnt="0"/>
      <dgm:spPr/>
    </dgm:pt>
    <dgm:pt modelId="{2BED16A3-BCDF-4D3E-A90E-E279E8335BFE}" type="pres">
      <dgm:prSet presAssocID="{E735328A-28BE-47C6-8B9C-A023445E5E7C}" presName="textRect" presStyleLbl="revTx" presStyleIdx="4" presStyleCnt="6" custLinFactX="-100000" custLinFactY="100000" custLinFactNeighborX="-138418" custLinFactNeighborY="139340">
        <dgm:presLayoutVars>
          <dgm:chMax val="1"/>
          <dgm:chPref val="1"/>
        </dgm:presLayoutVars>
      </dgm:prSet>
      <dgm:spPr/>
    </dgm:pt>
    <dgm:pt modelId="{F715C754-9B96-44A4-A56C-4AFFB67D7C41}" type="pres">
      <dgm:prSet presAssocID="{ECFECC49-ADD6-43A2-9013-68EF68289ED3}" presName="sibTrans" presStyleCnt="0"/>
      <dgm:spPr/>
    </dgm:pt>
    <dgm:pt modelId="{6DAFB722-D2DF-4143-B101-53DCA86715CC}" type="pres">
      <dgm:prSet presAssocID="{E95B8E35-CCD4-4131-AE0E-6A397BCE6D47}" presName="compNode" presStyleCnt="0"/>
      <dgm:spPr/>
    </dgm:pt>
    <dgm:pt modelId="{2AF79D2A-659B-4396-8F03-7875DDD862B4}" type="pres">
      <dgm:prSet presAssocID="{E95B8E35-CCD4-4131-AE0E-6A397BCE6D47}" presName="iconRect" presStyleLbl="node1" presStyleIdx="5" presStyleCnt="6" custScaleX="187121" custScaleY="170859" custLinFactX="219383" custLinFactNeighborX="30000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04062029-72BC-46E8-9F14-C947665DFE76}" type="pres">
      <dgm:prSet presAssocID="{E95B8E35-CCD4-4131-AE0E-6A397BCE6D47}" presName="spaceRect" presStyleCnt="0"/>
      <dgm:spPr/>
    </dgm:pt>
    <dgm:pt modelId="{3DA20869-4977-49EF-AE6F-F9C7E055E212}" type="pres">
      <dgm:prSet presAssocID="{E95B8E35-CCD4-4131-AE0E-6A397BCE6D47}" presName="textRect" presStyleLbl="revTx" presStyleIdx="5" presStyleCnt="6" custLinFactX="100000" custLinFactNeighborX="133721">
        <dgm:presLayoutVars>
          <dgm:chMax val="1"/>
          <dgm:chPref val="1"/>
        </dgm:presLayoutVars>
      </dgm:prSet>
      <dgm:spPr/>
    </dgm:pt>
  </dgm:ptLst>
  <dgm:cxnLst>
    <dgm:cxn modelId="{F1686B24-F97D-42AA-9015-B27E56E3D471}" type="presOf" srcId="{E95B8E35-CCD4-4131-AE0E-6A397BCE6D47}" destId="{3DA20869-4977-49EF-AE6F-F9C7E055E212}" srcOrd="0" destOrd="0" presId="urn:microsoft.com/office/officeart/2018/2/layout/IconLabelList"/>
    <dgm:cxn modelId="{A8F0C928-49DD-4A42-AFE0-F284413AA28E}" type="presOf" srcId="{EA5EE6EE-EE90-4D40-BEE9-59AE85AEAFD4}" destId="{2FBAC140-47F2-43D2-B90E-71169EAE69AD}" srcOrd="0" destOrd="0" presId="urn:microsoft.com/office/officeart/2018/2/layout/IconLabelList"/>
    <dgm:cxn modelId="{3C22AD34-F3FD-41B1-977E-ACBEC653CABD}" srcId="{52463524-1927-497D-8CA8-52C5824144E7}" destId="{BA943315-52D9-4228-9B71-0A560B71AC1E}" srcOrd="2" destOrd="0" parTransId="{A87936EF-1A2C-4C1A-BA82-29B6983890CF}" sibTransId="{634F9240-D865-4914-A2BC-5CE030651533}"/>
    <dgm:cxn modelId="{1AC2833D-168B-4B38-9374-BEA9CAF37D8D}" srcId="{52463524-1927-497D-8CA8-52C5824144E7}" destId="{BCA81B46-BDFE-4ABF-B107-92156DFE1CCF}" srcOrd="3" destOrd="0" parTransId="{9F885698-3515-4501-A829-0E12E8DF7433}" sibTransId="{A0484917-AEE9-43E3-ABD9-8AFAC93DABC6}"/>
    <dgm:cxn modelId="{47A6C54A-5B15-4C0B-9254-002C5F4D7920}" type="presOf" srcId="{BCA81B46-BDFE-4ABF-B107-92156DFE1CCF}" destId="{E4E9A559-C286-4ECE-80F9-26BD08626C31}" srcOrd="0" destOrd="0" presId="urn:microsoft.com/office/officeart/2018/2/layout/IconLabelList"/>
    <dgm:cxn modelId="{1FC1B55B-3D6B-41FF-A606-E6A90F700BBD}" type="presOf" srcId="{BA943315-52D9-4228-9B71-0A560B71AC1E}" destId="{B50DA9FD-813B-4947-8DB6-B2999CB543F4}" srcOrd="0" destOrd="0" presId="urn:microsoft.com/office/officeart/2018/2/layout/IconLabelList"/>
    <dgm:cxn modelId="{DAB0926B-4475-4978-BCFD-FF78C227E14D}" type="presOf" srcId="{E735328A-28BE-47C6-8B9C-A023445E5E7C}" destId="{2BED16A3-BCDF-4D3E-A90E-E279E8335BFE}" srcOrd="0" destOrd="0" presId="urn:microsoft.com/office/officeart/2018/2/layout/IconLabelList"/>
    <dgm:cxn modelId="{220EEFA0-BFD6-4335-928D-6CF20FE91CCE}" srcId="{52463524-1927-497D-8CA8-52C5824144E7}" destId="{EA5EE6EE-EE90-4D40-BEE9-59AE85AEAFD4}" srcOrd="0" destOrd="0" parTransId="{079BF138-A976-476A-87B0-8B658ACA4531}" sibTransId="{453A0599-4A79-4FD1-A797-4144E0202EA7}"/>
    <dgm:cxn modelId="{42ECE4B4-9B2A-4151-AD70-D81B12646F08}" srcId="{52463524-1927-497D-8CA8-52C5824144E7}" destId="{E735328A-28BE-47C6-8B9C-A023445E5E7C}" srcOrd="4" destOrd="0" parTransId="{FCEF779A-CBBC-47AB-9ABA-EF970637EF2A}" sibTransId="{ECFECC49-ADD6-43A2-9013-68EF68289ED3}"/>
    <dgm:cxn modelId="{1E9112D3-F22D-4538-B835-4CBD006A5918}" srcId="{52463524-1927-497D-8CA8-52C5824144E7}" destId="{E95B8E35-CCD4-4131-AE0E-6A397BCE6D47}" srcOrd="5" destOrd="0" parTransId="{139EF1C8-21B5-4850-BCEE-2FCF3AF47B86}" sibTransId="{572AE04D-ABC8-4697-9762-3282CC0EE0C0}"/>
    <dgm:cxn modelId="{1428E1DF-39E2-4AFC-A4A5-C13DB988A0EA}" type="presOf" srcId="{52463524-1927-497D-8CA8-52C5824144E7}" destId="{BC83ECEC-6A60-49AE-A53A-8F45AD601B26}" srcOrd="0" destOrd="0" presId="urn:microsoft.com/office/officeart/2018/2/layout/IconLabelList"/>
    <dgm:cxn modelId="{C8F95FE0-9438-4C79-80D0-CF6874EC0DE9}" type="presOf" srcId="{F1D9EAB9-717D-4E28-B010-D1EDDF2E4A9A}" destId="{35787902-D8BE-4A24-A258-2CDC581101C9}" srcOrd="0" destOrd="0" presId="urn:microsoft.com/office/officeart/2018/2/layout/IconLabelList"/>
    <dgm:cxn modelId="{C7884AE9-B5C1-4482-B4E8-D81E5DBED47D}" srcId="{52463524-1927-497D-8CA8-52C5824144E7}" destId="{F1D9EAB9-717D-4E28-B010-D1EDDF2E4A9A}" srcOrd="1" destOrd="0" parTransId="{BF3CB559-95D5-4D28-AAAB-ACBEDE3E3502}" sibTransId="{7631C472-A2D9-43CC-8D5B-85952CC1F0D1}"/>
    <dgm:cxn modelId="{11D5D1C4-DD76-4459-B97E-04FBEB7C9BB1}" type="presParOf" srcId="{BC83ECEC-6A60-49AE-A53A-8F45AD601B26}" destId="{3BE321A8-12E5-4599-95A1-FF8B7A9F178F}" srcOrd="0" destOrd="0" presId="urn:microsoft.com/office/officeart/2018/2/layout/IconLabelList"/>
    <dgm:cxn modelId="{7E61356F-3545-455D-BF8B-2A4BE1943867}" type="presParOf" srcId="{3BE321A8-12E5-4599-95A1-FF8B7A9F178F}" destId="{83BF2F39-E91E-4A89-AE64-DE77BBD16BD0}" srcOrd="0" destOrd="0" presId="urn:microsoft.com/office/officeart/2018/2/layout/IconLabelList"/>
    <dgm:cxn modelId="{1440C099-9454-4503-866C-22BF3FEA177C}" type="presParOf" srcId="{3BE321A8-12E5-4599-95A1-FF8B7A9F178F}" destId="{D3E4542F-2CE9-453B-82D4-CC238BD50F7E}" srcOrd="1" destOrd="0" presId="urn:microsoft.com/office/officeart/2018/2/layout/IconLabelList"/>
    <dgm:cxn modelId="{53C2247B-A681-4330-ABED-42404D5D8193}" type="presParOf" srcId="{3BE321A8-12E5-4599-95A1-FF8B7A9F178F}" destId="{2FBAC140-47F2-43D2-B90E-71169EAE69AD}" srcOrd="2" destOrd="0" presId="urn:microsoft.com/office/officeart/2018/2/layout/IconLabelList"/>
    <dgm:cxn modelId="{548E548D-B326-4579-8C92-87D297C3A747}" type="presParOf" srcId="{BC83ECEC-6A60-49AE-A53A-8F45AD601B26}" destId="{663820B6-32AB-44D5-9832-57110E43C25C}" srcOrd="1" destOrd="0" presId="urn:microsoft.com/office/officeart/2018/2/layout/IconLabelList"/>
    <dgm:cxn modelId="{D52085BB-84B2-4869-A867-8F87E624AFC5}" type="presParOf" srcId="{BC83ECEC-6A60-49AE-A53A-8F45AD601B26}" destId="{11D2ED49-5E41-48C0-B680-8C76B2F4A919}" srcOrd="2" destOrd="0" presId="urn:microsoft.com/office/officeart/2018/2/layout/IconLabelList"/>
    <dgm:cxn modelId="{E7292253-058C-4029-BD81-90D11BA45401}" type="presParOf" srcId="{11D2ED49-5E41-48C0-B680-8C76B2F4A919}" destId="{D1F35CC4-1536-4D81-A52E-79E22429D6CD}" srcOrd="0" destOrd="0" presId="urn:microsoft.com/office/officeart/2018/2/layout/IconLabelList"/>
    <dgm:cxn modelId="{D0A3AF0C-AF10-4C6D-882C-BD4D028EFFB1}" type="presParOf" srcId="{11D2ED49-5E41-48C0-B680-8C76B2F4A919}" destId="{32F0D679-9DDC-426A-BFBD-8471F52C50B9}" srcOrd="1" destOrd="0" presId="urn:microsoft.com/office/officeart/2018/2/layout/IconLabelList"/>
    <dgm:cxn modelId="{089BBA8C-1A98-4306-8AE8-8EA61F731CDE}" type="presParOf" srcId="{11D2ED49-5E41-48C0-B680-8C76B2F4A919}" destId="{35787902-D8BE-4A24-A258-2CDC581101C9}" srcOrd="2" destOrd="0" presId="urn:microsoft.com/office/officeart/2018/2/layout/IconLabelList"/>
    <dgm:cxn modelId="{67B10F5D-17C7-45D4-B44B-4462ABE59EF9}" type="presParOf" srcId="{BC83ECEC-6A60-49AE-A53A-8F45AD601B26}" destId="{E7D75D46-CF42-4640-98C0-9C3D88B0BED9}" srcOrd="3" destOrd="0" presId="urn:microsoft.com/office/officeart/2018/2/layout/IconLabelList"/>
    <dgm:cxn modelId="{9F60D80E-D202-4B7A-968D-EA796BA73C7F}" type="presParOf" srcId="{BC83ECEC-6A60-49AE-A53A-8F45AD601B26}" destId="{2F792204-30F6-45BD-9A87-0060DD618D05}" srcOrd="4" destOrd="0" presId="urn:microsoft.com/office/officeart/2018/2/layout/IconLabelList"/>
    <dgm:cxn modelId="{CF736054-1137-4BC5-9EF1-511BD8A3DA2F}" type="presParOf" srcId="{2F792204-30F6-45BD-9A87-0060DD618D05}" destId="{09B14A5B-7CBB-473C-BC44-3AD793B95BC1}" srcOrd="0" destOrd="0" presId="urn:microsoft.com/office/officeart/2018/2/layout/IconLabelList"/>
    <dgm:cxn modelId="{1C0BF59A-FD96-4CC1-8818-0DC362C1FDC0}" type="presParOf" srcId="{2F792204-30F6-45BD-9A87-0060DD618D05}" destId="{460F30A2-4A2E-424B-8B9C-200035F84BEC}" srcOrd="1" destOrd="0" presId="urn:microsoft.com/office/officeart/2018/2/layout/IconLabelList"/>
    <dgm:cxn modelId="{993DAAAD-C3C2-43A4-97E5-D2698F5A7E6C}" type="presParOf" srcId="{2F792204-30F6-45BD-9A87-0060DD618D05}" destId="{B50DA9FD-813B-4947-8DB6-B2999CB543F4}" srcOrd="2" destOrd="0" presId="urn:microsoft.com/office/officeart/2018/2/layout/IconLabelList"/>
    <dgm:cxn modelId="{AD2355A2-E6AC-4CB2-98A1-0271B9E6FC33}" type="presParOf" srcId="{BC83ECEC-6A60-49AE-A53A-8F45AD601B26}" destId="{164258A0-FEC8-4554-A81C-0EA57014FC4F}" srcOrd="5" destOrd="0" presId="urn:microsoft.com/office/officeart/2018/2/layout/IconLabelList"/>
    <dgm:cxn modelId="{BBE81EC9-097B-4357-A04F-CBA6EBCE5FA7}" type="presParOf" srcId="{BC83ECEC-6A60-49AE-A53A-8F45AD601B26}" destId="{E12DE392-EAD5-432D-B167-714E9B53E193}" srcOrd="6" destOrd="0" presId="urn:microsoft.com/office/officeart/2018/2/layout/IconLabelList"/>
    <dgm:cxn modelId="{14C86B3F-8A63-4EB6-88F0-85E49CA981E7}" type="presParOf" srcId="{E12DE392-EAD5-432D-B167-714E9B53E193}" destId="{27143C03-E52A-4619-934B-B3E4B5B333AE}" srcOrd="0" destOrd="0" presId="urn:microsoft.com/office/officeart/2018/2/layout/IconLabelList"/>
    <dgm:cxn modelId="{E7DFB3BF-9DEB-48A5-8CCB-370C3ED026D3}" type="presParOf" srcId="{E12DE392-EAD5-432D-B167-714E9B53E193}" destId="{06B3C092-DD78-4164-B09A-76EE7FF5144D}" srcOrd="1" destOrd="0" presId="urn:microsoft.com/office/officeart/2018/2/layout/IconLabelList"/>
    <dgm:cxn modelId="{1C7BA205-29A7-4BDB-9B11-DA262E602386}" type="presParOf" srcId="{E12DE392-EAD5-432D-B167-714E9B53E193}" destId="{E4E9A559-C286-4ECE-80F9-26BD08626C31}" srcOrd="2" destOrd="0" presId="urn:microsoft.com/office/officeart/2018/2/layout/IconLabelList"/>
    <dgm:cxn modelId="{9B17B416-DD1D-4362-B101-DF16A005A786}" type="presParOf" srcId="{BC83ECEC-6A60-49AE-A53A-8F45AD601B26}" destId="{26A73422-FCDD-4BCD-9D04-8132904BD6C5}" srcOrd="7" destOrd="0" presId="urn:microsoft.com/office/officeart/2018/2/layout/IconLabelList"/>
    <dgm:cxn modelId="{AB6BB155-E82D-4B82-AA1B-28EDD82CB3A9}" type="presParOf" srcId="{BC83ECEC-6A60-49AE-A53A-8F45AD601B26}" destId="{138436D4-4047-44EE-8116-8DCDF09DCAAF}" srcOrd="8" destOrd="0" presId="urn:microsoft.com/office/officeart/2018/2/layout/IconLabelList"/>
    <dgm:cxn modelId="{131A6968-46E1-44BE-9B88-87FBA845F824}" type="presParOf" srcId="{138436D4-4047-44EE-8116-8DCDF09DCAAF}" destId="{7D9E892B-2FE1-4ACB-9714-7B55E8B24145}" srcOrd="0" destOrd="0" presId="urn:microsoft.com/office/officeart/2018/2/layout/IconLabelList"/>
    <dgm:cxn modelId="{5FE483B6-3521-47C7-A965-7C0C2DCB3D73}" type="presParOf" srcId="{138436D4-4047-44EE-8116-8DCDF09DCAAF}" destId="{813A9022-AFE6-4F8C-A09F-53AA05BFF9B9}" srcOrd="1" destOrd="0" presId="urn:microsoft.com/office/officeart/2018/2/layout/IconLabelList"/>
    <dgm:cxn modelId="{6FCC13D5-252B-4C87-8E19-7A1CDA6205A1}" type="presParOf" srcId="{138436D4-4047-44EE-8116-8DCDF09DCAAF}" destId="{2BED16A3-BCDF-4D3E-A90E-E279E8335BFE}" srcOrd="2" destOrd="0" presId="urn:microsoft.com/office/officeart/2018/2/layout/IconLabelList"/>
    <dgm:cxn modelId="{5E2C691E-C4B8-4A2D-92F9-DC366C98BDF4}" type="presParOf" srcId="{BC83ECEC-6A60-49AE-A53A-8F45AD601B26}" destId="{F715C754-9B96-44A4-A56C-4AFFB67D7C41}" srcOrd="9" destOrd="0" presId="urn:microsoft.com/office/officeart/2018/2/layout/IconLabelList"/>
    <dgm:cxn modelId="{BBEBA7AB-3DAF-4E02-A7F1-00AA905F2BC3}" type="presParOf" srcId="{BC83ECEC-6A60-49AE-A53A-8F45AD601B26}" destId="{6DAFB722-D2DF-4143-B101-53DCA86715CC}" srcOrd="10" destOrd="0" presId="urn:microsoft.com/office/officeart/2018/2/layout/IconLabelList"/>
    <dgm:cxn modelId="{54E9C544-BF20-47CE-8D73-C9C834968C43}" type="presParOf" srcId="{6DAFB722-D2DF-4143-B101-53DCA86715CC}" destId="{2AF79D2A-659B-4396-8F03-7875DDD862B4}" srcOrd="0" destOrd="0" presId="urn:microsoft.com/office/officeart/2018/2/layout/IconLabelList"/>
    <dgm:cxn modelId="{08D455A6-BD39-4088-B9AF-1B046C367051}" type="presParOf" srcId="{6DAFB722-D2DF-4143-B101-53DCA86715CC}" destId="{04062029-72BC-46E8-9F14-C947665DFE76}" srcOrd="1" destOrd="0" presId="urn:microsoft.com/office/officeart/2018/2/layout/IconLabelList"/>
    <dgm:cxn modelId="{DB03B556-40D4-4A65-805E-E8E79097E135}" type="presParOf" srcId="{6DAFB722-D2DF-4143-B101-53DCA86715CC}" destId="{3DA20869-4977-49EF-AE6F-F9C7E055E2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F2F39-E91E-4A89-AE64-DE77BBD16BD0}">
      <dsp:nvSpPr>
        <dsp:cNvPr id="0" name=""/>
        <dsp:cNvSpPr/>
      </dsp:nvSpPr>
      <dsp:spPr>
        <a:xfrm>
          <a:off x="634468" y="427562"/>
          <a:ext cx="1452033" cy="13258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AC140-47F2-43D2-B90E-71169EAE69AD}">
      <dsp:nvSpPr>
        <dsp:cNvPr id="0" name=""/>
        <dsp:cNvSpPr/>
      </dsp:nvSpPr>
      <dsp:spPr>
        <a:xfrm>
          <a:off x="488671" y="1995012"/>
          <a:ext cx="1724414" cy="1345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kern="1200" dirty="0"/>
            <a:t>외부인</a:t>
          </a:r>
          <a:r>
            <a:rPr lang="ko-KR" altLang="en-US" sz="2000" b="1" kern="1200" dirty="0"/>
            <a:t> </a:t>
          </a:r>
          <a:r>
            <a:rPr lang="ko-KR" sz="2000" b="1" kern="1200" dirty="0"/>
            <a:t>감지</a:t>
          </a:r>
          <a:r>
            <a:rPr lang="ko-KR" altLang="en-US" sz="2000" b="1" kern="1200" dirty="0"/>
            <a:t> </a:t>
          </a:r>
          <a:r>
            <a:rPr lang="ko-KR" sz="2000" b="1" kern="1200" dirty="0"/>
            <a:t>기능</a:t>
          </a:r>
          <a:endParaRPr lang="en-US" altLang="ko-KR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/>
            <a:t>얼</a:t>
          </a:r>
          <a:r>
            <a:rPr lang="ko-KR" sz="1600" b="1" kern="1200" dirty="0"/>
            <a:t>굴인식을</a:t>
          </a:r>
          <a:r>
            <a:rPr lang="en-US" sz="1600" b="1" kern="1200" dirty="0"/>
            <a:t> </a:t>
          </a:r>
          <a:r>
            <a:rPr lang="ko-KR" sz="1600" b="1" kern="1200" dirty="0"/>
            <a:t>통해</a:t>
          </a:r>
          <a:r>
            <a:rPr lang="en-US" sz="1600" b="1" kern="1200" dirty="0"/>
            <a:t> </a:t>
          </a:r>
          <a:r>
            <a:rPr lang="ko-KR" sz="1600" b="1" kern="1200" dirty="0"/>
            <a:t>외부인을</a:t>
          </a:r>
          <a:r>
            <a:rPr lang="en-US" sz="1600" b="1" kern="1200" dirty="0"/>
            <a:t> </a:t>
          </a:r>
          <a:r>
            <a:rPr lang="ko-KR" sz="1600" b="1" kern="1200" dirty="0"/>
            <a:t>감지 </a:t>
          </a:r>
          <a:endParaRPr lang="en-US" sz="1600" kern="1200" dirty="0"/>
        </a:p>
      </dsp:txBody>
      <dsp:txXfrm>
        <a:off x="488671" y="1995012"/>
        <a:ext cx="1724414" cy="1345851"/>
      </dsp:txXfrm>
    </dsp:sp>
    <dsp:sp modelId="{D1F35CC4-1536-4D81-A52E-79E22429D6CD}">
      <dsp:nvSpPr>
        <dsp:cNvPr id="0" name=""/>
        <dsp:cNvSpPr/>
      </dsp:nvSpPr>
      <dsp:spPr>
        <a:xfrm>
          <a:off x="4789457" y="435687"/>
          <a:ext cx="1452033" cy="13258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87902-D8BE-4A24-A258-2CDC581101C9}">
      <dsp:nvSpPr>
        <dsp:cNvPr id="0" name=""/>
        <dsp:cNvSpPr/>
      </dsp:nvSpPr>
      <dsp:spPr>
        <a:xfrm>
          <a:off x="4653269" y="1946023"/>
          <a:ext cx="1724414" cy="1345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kern="1200" dirty="0"/>
            <a:t>알림 기능</a:t>
          </a:r>
          <a:endParaRPr lang="en-US" altLang="ko-KR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/>
            <a:t>방문자가 감지되면 앱을 통해 방문자의 정보를 사용자에게 알림 </a:t>
          </a:r>
          <a:endParaRPr lang="en-US" sz="1600" kern="1200" dirty="0"/>
        </a:p>
      </dsp:txBody>
      <dsp:txXfrm>
        <a:off x="4653269" y="1946023"/>
        <a:ext cx="1724414" cy="1345851"/>
      </dsp:txXfrm>
    </dsp:sp>
    <dsp:sp modelId="{09B14A5B-7CBB-473C-BC44-3AD793B95BC1}">
      <dsp:nvSpPr>
        <dsp:cNvPr id="0" name=""/>
        <dsp:cNvSpPr/>
      </dsp:nvSpPr>
      <dsp:spPr>
        <a:xfrm>
          <a:off x="8598658" y="468340"/>
          <a:ext cx="1452033" cy="13258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DA9FD-813B-4947-8DB6-B2999CB543F4}">
      <dsp:nvSpPr>
        <dsp:cNvPr id="0" name=""/>
        <dsp:cNvSpPr/>
      </dsp:nvSpPr>
      <dsp:spPr>
        <a:xfrm>
          <a:off x="8462465" y="1946023"/>
          <a:ext cx="1724414" cy="1345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kern="1200" dirty="0" err="1"/>
            <a:t>방문기록</a:t>
          </a:r>
          <a:r>
            <a:rPr lang="ko-KR" altLang="en-US" sz="2000" b="1" kern="1200" dirty="0"/>
            <a:t> </a:t>
          </a:r>
          <a:r>
            <a:rPr lang="ko-KR" sz="2000" b="1" kern="1200" dirty="0"/>
            <a:t>기능</a:t>
          </a:r>
          <a:endParaRPr lang="en-US" altLang="ko-KR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/>
            <a:t>방문</a:t>
          </a:r>
          <a:r>
            <a:rPr lang="en-US" sz="1600" b="1" kern="1200" dirty="0"/>
            <a:t> </a:t>
          </a:r>
          <a:r>
            <a:rPr lang="ko-KR" sz="1600" b="1" kern="1200" dirty="0"/>
            <a:t>기록</a:t>
          </a:r>
          <a:r>
            <a:rPr lang="en-US" sz="1600" b="1" kern="1200" dirty="0"/>
            <a:t> </a:t>
          </a:r>
          <a:r>
            <a:rPr lang="ko-KR" sz="1600" b="1" kern="1200" dirty="0"/>
            <a:t>확인</a:t>
          </a:r>
          <a:r>
            <a:rPr lang="en-US" sz="1600" b="1" kern="1200" dirty="0"/>
            <a:t> </a:t>
          </a:r>
          <a:r>
            <a:rPr lang="ko-KR" sz="1600" b="1" kern="1200" dirty="0"/>
            <a:t>및</a:t>
          </a:r>
          <a:r>
            <a:rPr lang="en-US" sz="1600" b="1" kern="1200" dirty="0"/>
            <a:t> </a:t>
          </a:r>
          <a:r>
            <a:rPr lang="ko-KR" sz="1600" b="1" kern="1200" dirty="0"/>
            <a:t>관리</a:t>
          </a:r>
          <a:r>
            <a:rPr lang="en-US" sz="1600" b="1" kern="1200" dirty="0"/>
            <a:t> </a:t>
          </a:r>
          <a:r>
            <a:rPr lang="ko-KR" sz="1600" b="1" kern="1200" dirty="0"/>
            <a:t>기능</a:t>
          </a:r>
          <a:r>
            <a:rPr lang="en-US" sz="1600" b="1" kern="1200" dirty="0"/>
            <a:t> </a:t>
          </a:r>
          <a:r>
            <a:rPr lang="ko-KR" sz="1600" b="1" kern="1200" dirty="0"/>
            <a:t>제공 </a:t>
          </a:r>
          <a:endParaRPr lang="en-US" sz="1600" kern="1200" dirty="0"/>
        </a:p>
      </dsp:txBody>
      <dsp:txXfrm>
        <a:off x="8462465" y="1946023"/>
        <a:ext cx="1724414" cy="1345851"/>
      </dsp:txXfrm>
    </dsp:sp>
    <dsp:sp modelId="{27143C03-E52A-4619-934B-B3E4B5B333AE}">
      <dsp:nvSpPr>
        <dsp:cNvPr id="0" name=""/>
        <dsp:cNvSpPr/>
      </dsp:nvSpPr>
      <dsp:spPr>
        <a:xfrm>
          <a:off x="525615" y="3645135"/>
          <a:ext cx="1452033" cy="13258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9A559-C286-4ECE-80F9-26BD08626C31}">
      <dsp:nvSpPr>
        <dsp:cNvPr id="0" name=""/>
        <dsp:cNvSpPr/>
      </dsp:nvSpPr>
      <dsp:spPr>
        <a:xfrm>
          <a:off x="389431" y="5122811"/>
          <a:ext cx="1724414" cy="1345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CCTV </a:t>
          </a:r>
          <a:r>
            <a:rPr lang="ko-KR" sz="2000" b="1" kern="1200" dirty="0"/>
            <a:t>기능</a:t>
          </a:r>
          <a:endParaRPr lang="en-US" altLang="ko-KR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/>
            <a:t>앱</a:t>
          </a:r>
          <a:r>
            <a:rPr lang="en-US" sz="1600" b="1" kern="1200" dirty="0"/>
            <a:t>/</a:t>
          </a:r>
          <a:r>
            <a:rPr lang="ko-KR" sz="1600" b="1" kern="1200" dirty="0"/>
            <a:t>웹을 통해 실시간으로 집 앞 상황 확인 가능 </a:t>
          </a:r>
          <a:endParaRPr lang="en-US" sz="1500" kern="1200" dirty="0"/>
        </a:p>
      </dsp:txBody>
      <dsp:txXfrm>
        <a:off x="389431" y="5122811"/>
        <a:ext cx="1724414" cy="1345851"/>
      </dsp:txXfrm>
    </dsp:sp>
    <dsp:sp modelId="{7D9E892B-2FE1-4ACB-9714-7B55E8B24145}">
      <dsp:nvSpPr>
        <dsp:cNvPr id="0" name=""/>
        <dsp:cNvSpPr/>
      </dsp:nvSpPr>
      <dsp:spPr>
        <a:xfrm>
          <a:off x="4649409" y="3732379"/>
          <a:ext cx="1452033" cy="13258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D16A3-BCDF-4D3E-A90E-E279E8335BFE}">
      <dsp:nvSpPr>
        <dsp:cNvPr id="0" name=""/>
        <dsp:cNvSpPr/>
      </dsp:nvSpPr>
      <dsp:spPr>
        <a:xfrm>
          <a:off x="4482103" y="5216173"/>
          <a:ext cx="1724414" cy="1345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kern="1200" dirty="0"/>
            <a:t>지인등록기능</a:t>
          </a:r>
          <a:endParaRPr lang="en-US" altLang="ko-KR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/>
            <a:t>동영상</a:t>
          </a:r>
          <a:r>
            <a:rPr lang="en-US" sz="1600" b="1" kern="1200" dirty="0"/>
            <a:t> </a:t>
          </a:r>
          <a:r>
            <a:rPr lang="ko-KR" sz="1600" b="1" kern="1200" dirty="0"/>
            <a:t>촬영</a:t>
          </a:r>
          <a:r>
            <a:rPr lang="ko-KR" altLang="en-US" sz="1600" b="1" kern="1200" dirty="0"/>
            <a:t>을 </a:t>
          </a:r>
          <a:r>
            <a:rPr lang="ko-KR" sz="1600" b="1" kern="1200" dirty="0"/>
            <a:t>통한</a:t>
          </a:r>
          <a:r>
            <a:rPr lang="en-US" sz="1600" b="1" kern="1200" dirty="0"/>
            <a:t> </a:t>
          </a:r>
          <a:r>
            <a:rPr lang="ko-KR" sz="1600" b="1" kern="1200" dirty="0"/>
            <a:t>지인</a:t>
          </a:r>
          <a:r>
            <a:rPr lang="en-US" sz="1600" b="1" kern="1200" dirty="0"/>
            <a:t> </a:t>
          </a:r>
          <a:r>
            <a:rPr lang="ko-KR" sz="1600" b="1" kern="1200" dirty="0"/>
            <a:t>등록</a:t>
          </a:r>
          <a:r>
            <a:rPr lang="en-US" sz="1600" b="1" kern="1200" dirty="0"/>
            <a:t> </a:t>
          </a:r>
          <a:r>
            <a:rPr lang="ko-KR" sz="1600" b="1" kern="1200" dirty="0"/>
            <a:t>기능</a:t>
          </a:r>
          <a:r>
            <a:rPr lang="en-US" sz="1600" b="1" kern="1200" dirty="0"/>
            <a:t> </a:t>
          </a:r>
          <a:r>
            <a:rPr lang="ko-KR" sz="1600" b="1" kern="1200" dirty="0"/>
            <a:t>제공 </a:t>
          </a:r>
          <a:endParaRPr lang="en-US" sz="1500" kern="1200" dirty="0"/>
        </a:p>
      </dsp:txBody>
      <dsp:txXfrm>
        <a:off x="4482103" y="5216173"/>
        <a:ext cx="1724414" cy="1345851"/>
      </dsp:txXfrm>
    </dsp:sp>
    <dsp:sp modelId="{2AF79D2A-659B-4396-8F03-7875DDD862B4}">
      <dsp:nvSpPr>
        <dsp:cNvPr id="0" name=""/>
        <dsp:cNvSpPr/>
      </dsp:nvSpPr>
      <dsp:spPr>
        <a:xfrm>
          <a:off x="8707575" y="3771967"/>
          <a:ext cx="1452033" cy="132584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20869-4977-49EF-AE6F-F9C7E055E212}">
      <dsp:nvSpPr>
        <dsp:cNvPr id="0" name=""/>
        <dsp:cNvSpPr/>
      </dsp:nvSpPr>
      <dsp:spPr>
        <a:xfrm>
          <a:off x="8571362" y="5249652"/>
          <a:ext cx="1724414" cy="1345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kern="1200" dirty="0"/>
            <a:t>날짜</a:t>
          </a:r>
          <a:r>
            <a:rPr lang="en-US" sz="2000" b="1" kern="1200" dirty="0"/>
            <a:t> </a:t>
          </a:r>
          <a:r>
            <a:rPr lang="ko-KR" sz="2000" b="1" kern="1200" dirty="0"/>
            <a:t>별</a:t>
          </a:r>
          <a:r>
            <a:rPr lang="en-US" sz="2000" b="1" kern="1200" dirty="0"/>
            <a:t> </a:t>
          </a:r>
          <a:r>
            <a:rPr lang="ko-KR" sz="2000" b="1" kern="1200" dirty="0"/>
            <a:t>방문자</a:t>
          </a:r>
          <a:r>
            <a:rPr lang="en-US" sz="2000" b="1" kern="1200" dirty="0"/>
            <a:t> </a:t>
          </a:r>
          <a:r>
            <a:rPr lang="ko-KR" sz="2000" b="1" kern="1200" dirty="0"/>
            <a:t>수</a:t>
          </a:r>
          <a:r>
            <a:rPr lang="en-US" sz="2000" b="1" kern="1200" dirty="0"/>
            <a:t> </a:t>
          </a:r>
          <a:r>
            <a:rPr lang="ko-KR" sz="2000" b="1" kern="1200" dirty="0"/>
            <a:t>확인</a:t>
          </a:r>
          <a:r>
            <a:rPr lang="en-US" sz="2000" b="1" kern="1200" dirty="0"/>
            <a:t> </a:t>
          </a:r>
          <a:r>
            <a:rPr lang="ko-KR" sz="2000" b="1" kern="1200" dirty="0"/>
            <a:t>기능</a:t>
          </a:r>
          <a:endParaRPr lang="en-US" altLang="ko-KR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 </a:t>
          </a:r>
          <a:r>
            <a:rPr lang="ko-KR" sz="1600" b="1" kern="1200" dirty="0"/>
            <a:t>방문한</a:t>
          </a:r>
          <a:r>
            <a:rPr lang="en-US" sz="1600" b="1" kern="1200" dirty="0"/>
            <a:t> </a:t>
          </a:r>
          <a:r>
            <a:rPr lang="ko-KR" sz="1600" b="1" kern="1200" dirty="0"/>
            <a:t>방문자</a:t>
          </a:r>
          <a:r>
            <a:rPr lang="en-US" sz="1600" b="1" kern="1200" dirty="0"/>
            <a:t> </a:t>
          </a:r>
          <a:r>
            <a:rPr lang="ko-KR" sz="1600" b="1" kern="1200" dirty="0"/>
            <a:t>수 확인</a:t>
          </a:r>
          <a:r>
            <a:rPr lang="en-US" sz="1600" b="1" kern="1200" dirty="0"/>
            <a:t> </a:t>
          </a:r>
          <a:r>
            <a:rPr lang="ko-KR" sz="1600" b="1" kern="1200" dirty="0"/>
            <a:t>기능</a:t>
          </a:r>
          <a:r>
            <a:rPr lang="en-US" sz="1600" b="1" kern="1200" dirty="0"/>
            <a:t> </a:t>
          </a:r>
          <a:r>
            <a:rPr lang="ko-KR" sz="1600" b="1" kern="1200" dirty="0"/>
            <a:t>제공 </a:t>
          </a:r>
          <a:endParaRPr lang="en-US" sz="1600" kern="1200" dirty="0"/>
        </a:p>
      </dsp:txBody>
      <dsp:txXfrm>
        <a:off x="8571362" y="5249652"/>
        <a:ext cx="1724414" cy="1345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87D0C-649F-F143-A53C-115D35F64230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B02CD-B9C3-EE4D-BFE2-61E788DA1E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990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9024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472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8853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101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2661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9138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374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49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712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6173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347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84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184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1494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2809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0145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07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326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060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8532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857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5612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210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B02CD-B9C3-EE4D-BFE2-61E788DA1E5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61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lh4.googleusercontent.com/7on9LePNrgJuvM2m_gmwrcmc0jDLgeARNO35tUoUyoYyE1AI9XbRw2hAijd07fvrUPFI1KjD-mSiSTUJgQf39hazU8lhgNUcfxgKCtqeHF7eLVjv2g0CPFvj72P5vVPe_f4npgZJ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lh4.googleusercontent.com/9VWkGLgXFL4dYJ-oWP0CHMY-u6HOoU7gGnWWzKZMvGGWL5U-xPCyIMD0ejqq9pczwzGYea1yhzcJ0uhcWFgnfKYTJQwuFOvyPPSWQZIUpsVvg5q_wsjm_AKaaddcL7IMN2hz1E9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C101F-84AA-EF49-A744-64FC2687D3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Bang</a:t>
            </a:r>
            <a:br>
              <a:rPr kumimoji="1" lang="en-US" altLang="ko-KR" dirty="0"/>
            </a:br>
            <a:r>
              <a:rPr kumimoji="1" lang="en-US" altLang="ko-KR" dirty="0"/>
              <a:t>bang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93F62-DC3A-484A-AA13-82428D168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4309" y="5931878"/>
            <a:ext cx="8326110" cy="789598"/>
          </a:xfrm>
        </p:spPr>
        <p:txBody>
          <a:bodyPr>
            <a:normAutofit/>
          </a:bodyPr>
          <a:lstStyle/>
          <a:p>
            <a:r>
              <a:rPr kumimoji="1" lang="ko-KR" altLang="en-US" sz="2800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캡스톤</a:t>
            </a:r>
            <a:r>
              <a:rPr kumimoji="1" lang="ko-KR" altLang="en-US" sz="2800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디자인 </a:t>
            </a:r>
            <a:r>
              <a:rPr kumimoji="1" lang="en-US" altLang="ko-KR" sz="2800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19</a:t>
            </a:r>
            <a:r>
              <a:rPr kumimoji="1" lang="ko-KR" altLang="en-US" sz="2800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조 </a:t>
            </a:r>
            <a:r>
              <a:rPr kumimoji="1" lang="en-US" altLang="ko-KR" sz="4400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5</a:t>
            </a:r>
            <a:r>
              <a:rPr kumimoji="1" lang="ko-KR" altLang="en-US" sz="4400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정호</a:t>
            </a:r>
            <a:endParaRPr kumimoji="1" lang="ko-KR" altLang="en-US" sz="2800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70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8"/>
    </mc:Choice>
    <mc:Fallback xmlns="">
      <p:transition spd="slow" advTm="70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402E0-5D4F-9D4B-AC5D-C07CAF5C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799" y="330804"/>
            <a:ext cx="8391072" cy="1040795"/>
          </a:xfrm>
        </p:spPr>
        <p:txBody>
          <a:bodyPr>
            <a:normAutofit/>
          </a:bodyPr>
          <a:lstStyle/>
          <a:p>
            <a:r>
              <a:rPr kumimoji="1" lang="ko-KR" altLang="en-US" sz="6600" b="1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기존 인터폰과의 차이점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058820F-EA4B-BB47-957E-B93CB0B05412}"/>
              </a:ext>
            </a:extLst>
          </p:cNvPr>
          <p:cNvSpPr txBox="1">
            <a:spLocks/>
          </p:cNvSpPr>
          <p:nvPr/>
        </p:nvSpPr>
        <p:spPr>
          <a:xfrm>
            <a:off x="1034008" y="1371599"/>
            <a:ext cx="10643330" cy="5104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dirty="0">
                <a:latin typeface="+mn-ea"/>
                <a:ea typeface="+mn-ea"/>
              </a:rPr>
              <a:t>BANGBANG</a:t>
            </a:r>
            <a:r>
              <a:rPr lang="ko-KR" altLang="ko-KR" sz="2000" dirty="0">
                <a:latin typeface="+mn-ea"/>
                <a:ea typeface="+mn-ea"/>
              </a:rPr>
              <a:t>은 </a:t>
            </a:r>
            <a:r>
              <a:rPr lang="ko-KR" altLang="ko-KR" sz="2000" b="1" dirty="0">
                <a:latin typeface="+mn-ea"/>
                <a:ea typeface="+mn-ea"/>
              </a:rPr>
              <a:t>알림</a:t>
            </a:r>
            <a:r>
              <a:rPr lang="ko-KR" altLang="ko-KR" sz="2000" dirty="0">
                <a:latin typeface="+mn-ea"/>
                <a:ea typeface="+mn-ea"/>
              </a:rPr>
              <a:t>을 통하여 사용자에게 외부인의 방문을 알리기 때문에</a:t>
            </a:r>
            <a:endParaRPr lang="en-US" altLang="ko-KR" sz="2000" dirty="0">
              <a:latin typeface="+mn-ea"/>
              <a:ea typeface="+mn-ea"/>
            </a:endParaRPr>
          </a:p>
          <a:p>
            <a:pPr latinLnBrk="0"/>
            <a:r>
              <a:rPr lang="ko-KR" altLang="ko-KR" sz="2000" dirty="0">
                <a:latin typeface="+mn-ea"/>
                <a:ea typeface="+mn-ea"/>
              </a:rPr>
              <a:t>사용자는 자신의 </a:t>
            </a:r>
            <a:r>
              <a:rPr lang="ko-KR" altLang="ko-KR" sz="2000" b="1" dirty="0">
                <a:latin typeface="+mn-ea"/>
                <a:ea typeface="+mn-ea"/>
              </a:rPr>
              <a:t>위치</a:t>
            </a:r>
            <a:r>
              <a:rPr lang="en-US" altLang="ko-KR" sz="2000" b="1" dirty="0">
                <a:latin typeface="+mn-ea"/>
                <a:ea typeface="+mn-ea"/>
              </a:rPr>
              <a:t>(</a:t>
            </a:r>
            <a:r>
              <a:rPr lang="ko-KR" altLang="ko-KR" sz="2000" b="1" dirty="0">
                <a:latin typeface="+mn-ea"/>
                <a:ea typeface="+mn-ea"/>
              </a:rPr>
              <a:t>집 안</a:t>
            </a:r>
            <a:r>
              <a:rPr lang="en-US" altLang="ko-KR" sz="2000" b="1" dirty="0">
                <a:latin typeface="+mn-ea"/>
                <a:ea typeface="+mn-ea"/>
              </a:rPr>
              <a:t>/ </a:t>
            </a:r>
            <a:r>
              <a:rPr lang="ko-KR" altLang="ko-KR" sz="2000" b="1" dirty="0">
                <a:latin typeface="+mn-ea"/>
                <a:ea typeface="+mn-ea"/>
              </a:rPr>
              <a:t>밖</a:t>
            </a:r>
            <a:r>
              <a:rPr lang="en-US" altLang="ko-KR" sz="2000" b="1" dirty="0">
                <a:latin typeface="+mn-ea"/>
                <a:ea typeface="+mn-ea"/>
              </a:rPr>
              <a:t>)</a:t>
            </a:r>
            <a:r>
              <a:rPr lang="ko-KR" altLang="ko-KR" sz="2000" b="1" dirty="0">
                <a:latin typeface="+mn-ea"/>
                <a:ea typeface="+mn-ea"/>
              </a:rPr>
              <a:t>와 관계 없이</a:t>
            </a:r>
            <a:endParaRPr lang="en-US" altLang="ko-KR" sz="2000" b="1" dirty="0">
              <a:latin typeface="+mn-ea"/>
              <a:ea typeface="+mn-ea"/>
            </a:endParaRPr>
          </a:p>
          <a:p>
            <a:pPr latinLnBrk="0"/>
            <a:r>
              <a:rPr lang="ko-KR" altLang="ko-KR" sz="2000" dirty="0">
                <a:latin typeface="+mn-ea"/>
                <a:ea typeface="+mn-ea"/>
              </a:rPr>
              <a:t>외부인의 방문을 </a:t>
            </a:r>
            <a:r>
              <a:rPr lang="ko-KR" altLang="en-US" sz="2000" dirty="0">
                <a:latin typeface="+mn-ea"/>
                <a:ea typeface="+mn-ea"/>
              </a:rPr>
              <a:t>확인하고 </a:t>
            </a:r>
            <a:r>
              <a:rPr lang="ko-KR" altLang="en-US" sz="2000" b="1" dirty="0">
                <a:latin typeface="+mn-ea"/>
                <a:ea typeface="+mn-ea"/>
              </a:rPr>
              <a:t>통화</a:t>
            </a:r>
            <a:r>
              <a:rPr lang="ko-KR" altLang="en-US" sz="2000" dirty="0">
                <a:latin typeface="+mn-ea"/>
                <a:ea typeface="+mn-ea"/>
              </a:rPr>
              <a:t>할 수 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latinLnBrk="0"/>
            <a:r>
              <a:rPr lang="ko-KR" altLang="ko-KR" sz="2000" dirty="0">
                <a:latin typeface="+mn-ea"/>
                <a:ea typeface="+mn-ea"/>
              </a:rPr>
              <a:t>이를 통해 사용자는 실내에서도 벨을 누르지 않고</a:t>
            </a:r>
            <a:endParaRPr lang="en-US" altLang="ko-KR" sz="2000" dirty="0">
              <a:latin typeface="+mn-ea"/>
              <a:ea typeface="+mn-ea"/>
            </a:endParaRPr>
          </a:p>
          <a:p>
            <a:pPr latinLnBrk="0"/>
            <a:r>
              <a:rPr lang="ko-KR" altLang="ko-KR" sz="2000" dirty="0">
                <a:latin typeface="+mn-ea"/>
                <a:ea typeface="+mn-ea"/>
              </a:rPr>
              <a:t>집 앞에 있는 외부인의 존재를 알 수 있고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ko-KR" sz="2000" dirty="0">
                <a:latin typeface="+mn-ea"/>
                <a:ea typeface="+mn-ea"/>
              </a:rPr>
              <a:t>감시할 수 있으며</a:t>
            </a:r>
            <a:r>
              <a:rPr lang="en-US" altLang="ko-KR" sz="2000" dirty="0">
                <a:latin typeface="+mn-ea"/>
                <a:ea typeface="+mn-ea"/>
              </a:rPr>
              <a:t>,</a:t>
            </a:r>
          </a:p>
          <a:p>
            <a:pPr latinLnBrk="0"/>
            <a:r>
              <a:rPr lang="ko-KR" altLang="ko-KR" sz="2000" dirty="0">
                <a:latin typeface="+mn-ea"/>
                <a:ea typeface="+mn-ea"/>
              </a:rPr>
              <a:t>나아가 </a:t>
            </a:r>
            <a:r>
              <a:rPr lang="ko-KR" altLang="ko-KR" sz="2000" b="1" dirty="0">
                <a:latin typeface="+mn-ea"/>
                <a:ea typeface="+mn-ea"/>
              </a:rPr>
              <a:t>범죄 예방</a:t>
            </a:r>
            <a:r>
              <a:rPr lang="ko-KR" altLang="ko-KR" sz="2000" dirty="0">
                <a:latin typeface="+mn-ea"/>
                <a:ea typeface="+mn-ea"/>
              </a:rPr>
              <a:t> 효과를 기대할 수 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br>
              <a:rPr lang="ko-KR" altLang="ko-KR" sz="2000" dirty="0">
                <a:latin typeface="+mn-ea"/>
                <a:ea typeface="+mn-ea"/>
              </a:rPr>
            </a:br>
            <a:r>
              <a:rPr lang="en-US" altLang="ko-KR" sz="2000" dirty="0">
                <a:latin typeface="+mn-ea"/>
                <a:ea typeface="+mn-ea"/>
              </a:rPr>
              <a:t> </a:t>
            </a:r>
            <a:br>
              <a:rPr lang="ko-KR" altLang="ko-KR" sz="2000" dirty="0">
                <a:latin typeface="+mn-ea"/>
                <a:ea typeface="+mn-ea"/>
              </a:rPr>
            </a:br>
            <a:r>
              <a:rPr lang="ko-KR" altLang="ko-KR" sz="2000" dirty="0">
                <a:latin typeface="+mn-ea"/>
                <a:ea typeface="+mn-ea"/>
              </a:rPr>
              <a:t>만약 사용자가 알림을 확인하지 못한 경우</a:t>
            </a:r>
            <a:r>
              <a:rPr lang="en-US" altLang="ko-KR" sz="2000" dirty="0">
                <a:latin typeface="+mn-ea"/>
                <a:ea typeface="+mn-ea"/>
              </a:rPr>
              <a:t>,</a:t>
            </a:r>
          </a:p>
          <a:p>
            <a:pPr latinLnBrk="0"/>
            <a:r>
              <a:rPr lang="ko-KR" altLang="ko-KR" sz="2000" dirty="0" err="1">
                <a:latin typeface="+mn-ea"/>
                <a:ea typeface="+mn-ea"/>
              </a:rPr>
              <a:t>어플의</a:t>
            </a:r>
            <a:r>
              <a:rPr lang="ko-KR" altLang="ko-KR" sz="2000" dirty="0">
                <a:latin typeface="+mn-ea"/>
                <a:ea typeface="+mn-ea"/>
              </a:rPr>
              <a:t> 방문 기록을 통해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ko-KR" sz="2000" dirty="0">
                <a:latin typeface="+mn-ea"/>
                <a:ea typeface="+mn-ea"/>
              </a:rPr>
              <a:t>알림 내용과 이전의 외부인 방문 기록에 대해서도 조회할 수 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latinLnBrk="0"/>
            <a:r>
              <a:rPr lang="ko-KR" altLang="ko-KR" sz="2000" b="1" dirty="0">
                <a:latin typeface="+mn-ea"/>
                <a:ea typeface="+mn-ea"/>
              </a:rPr>
              <a:t>방문 기록은 </a:t>
            </a:r>
            <a:r>
              <a:rPr lang="ko-KR" altLang="ko-KR" sz="2000" dirty="0">
                <a:latin typeface="+mn-ea"/>
                <a:ea typeface="+mn-ea"/>
              </a:rPr>
              <a:t>방문한 날짜와 시간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ko-KR" sz="2000" dirty="0">
                <a:latin typeface="+mn-ea"/>
                <a:ea typeface="+mn-ea"/>
              </a:rPr>
              <a:t>방문자</a:t>
            </a:r>
            <a:r>
              <a:rPr lang="en-US" altLang="ko-KR" sz="2000" dirty="0">
                <a:latin typeface="+mn-ea"/>
                <a:ea typeface="+mn-ea"/>
              </a:rPr>
              <a:t>(</a:t>
            </a:r>
            <a:r>
              <a:rPr lang="ko-KR" altLang="ko-KR" sz="2000" dirty="0">
                <a:latin typeface="+mn-ea"/>
                <a:ea typeface="+mn-ea"/>
              </a:rPr>
              <a:t>외부인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또는 </a:t>
            </a:r>
            <a:r>
              <a:rPr lang="ko-KR" altLang="ko-KR" sz="2000" dirty="0">
                <a:latin typeface="+mn-ea"/>
                <a:ea typeface="+mn-ea"/>
              </a:rPr>
              <a:t>인식된 지인의 이름</a:t>
            </a:r>
            <a:r>
              <a:rPr lang="en-US" altLang="ko-KR" sz="2000" dirty="0">
                <a:latin typeface="+mn-ea"/>
                <a:ea typeface="+mn-ea"/>
              </a:rPr>
              <a:t>)</a:t>
            </a:r>
            <a:r>
              <a:rPr lang="ko-KR" altLang="ko-KR" sz="2000" dirty="0">
                <a:latin typeface="+mn-ea"/>
                <a:ea typeface="+mn-ea"/>
              </a:rPr>
              <a:t>정보가 나타나며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ko-KR" sz="2000" dirty="0">
                <a:latin typeface="+mn-ea"/>
                <a:ea typeface="+mn-ea"/>
              </a:rPr>
              <a:t>당시의 상황을 저장한 </a:t>
            </a:r>
            <a:r>
              <a:rPr lang="ko-KR" altLang="ko-KR" sz="2000" b="1" dirty="0">
                <a:latin typeface="+mn-ea"/>
                <a:ea typeface="+mn-ea"/>
              </a:rPr>
              <a:t>동영상</a:t>
            </a:r>
            <a:r>
              <a:rPr lang="ko-KR" altLang="ko-KR" sz="2000" dirty="0">
                <a:latin typeface="+mn-ea"/>
                <a:ea typeface="+mn-ea"/>
              </a:rPr>
              <a:t>을 제공한다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br>
              <a:rPr lang="ko-KR" altLang="ko-KR" sz="2000" dirty="0">
                <a:latin typeface="+mn-ea"/>
                <a:ea typeface="+mn-ea"/>
              </a:rPr>
            </a:br>
            <a:r>
              <a:rPr lang="en-US" altLang="ko-KR" sz="2000" dirty="0">
                <a:latin typeface="+mn-ea"/>
                <a:ea typeface="+mn-ea"/>
              </a:rPr>
              <a:t> </a:t>
            </a:r>
            <a:br>
              <a:rPr lang="ko-KR" altLang="ko-KR" sz="2000" dirty="0">
                <a:latin typeface="+mn-ea"/>
                <a:ea typeface="+mn-ea"/>
              </a:rPr>
            </a:br>
            <a:r>
              <a:rPr lang="en-US" altLang="ko-KR" sz="2000" dirty="0">
                <a:latin typeface="+mn-ea"/>
                <a:ea typeface="+mn-ea"/>
              </a:rPr>
              <a:t>BANGBANG</a:t>
            </a:r>
            <a:r>
              <a:rPr lang="en-US" altLang="ko-KR" sz="2000" dirty="0"/>
              <a:t> </a:t>
            </a:r>
            <a:r>
              <a:rPr lang="ko-KR" altLang="ko-KR" sz="2000" dirty="0">
                <a:latin typeface="+mn-ea"/>
                <a:ea typeface="+mn-ea"/>
              </a:rPr>
              <a:t>이 </a:t>
            </a:r>
            <a:r>
              <a:rPr lang="ko-KR" altLang="ko-KR" sz="2000" dirty="0" err="1">
                <a:latin typeface="+mn-ea"/>
                <a:ea typeface="+mn-ea"/>
              </a:rPr>
              <a:t>어플을</a:t>
            </a:r>
            <a:r>
              <a:rPr lang="ko-KR" altLang="ko-KR" sz="2000" dirty="0">
                <a:latin typeface="+mn-ea"/>
                <a:ea typeface="+mn-ea"/>
              </a:rPr>
              <a:t> 통해서만 기능을 제공한다면</a:t>
            </a:r>
            <a:endParaRPr lang="en-US" altLang="ko-KR" sz="2000" dirty="0">
              <a:latin typeface="+mn-ea"/>
              <a:ea typeface="+mn-ea"/>
            </a:endParaRPr>
          </a:p>
          <a:p>
            <a:pPr latinLnBrk="0"/>
            <a:r>
              <a:rPr lang="ko-KR" altLang="ko-KR" sz="2000" dirty="0">
                <a:latin typeface="+mn-ea"/>
                <a:ea typeface="+mn-ea"/>
              </a:rPr>
              <a:t>스마트 폰이 없는 노인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ko-KR" sz="2000" dirty="0">
                <a:latin typeface="+mn-ea"/>
                <a:ea typeface="+mn-ea"/>
              </a:rPr>
              <a:t>혹은 어린 아이는 사용 하기 힘들다는 한계가 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latinLnBrk="0"/>
            <a:r>
              <a:rPr lang="ko-KR" altLang="ko-KR" sz="2000" dirty="0">
                <a:latin typeface="+mn-ea"/>
                <a:ea typeface="+mn-ea"/>
              </a:rPr>
              <a:t>이를 극복하기위해</a:t>
            </a:r>
            <a:r>
              <a:rPr lang="en-US" altLang="ko-KR" sz="2000" dirty="0">
                <a:latin typeface="+mn-ea"/>
                <a:ea typeface="+mn-ea"/>
              </a:rPr>
              <a:t> BANGBANG</a:t>
            </a:r>
            <a:r>
              <a:rPr lang="ko-KR" altLang="ko-KR" sz="2000" dirty="0">
                <a:latin typeface="+mn-ea"/>
                <a:ea typeface="+mn-ea"/>
              </a:rPr>
              <a:t>은 </a:t>
            </a:r>
            <a:r>
              <a:rPr lang="ko-KR" altLang="ko-KR" sz="2000" b="1" dirty="0">
                <a:latin typeface="+mn-ea"/>
                <a:ea typeface="+mn-ea"/>
              </a:rPr>
              <a:t>웹 페이지와 실내 모니터</a:t>
            </a:r>
            <a:r>
              <a:rPr lang="ko-KR" altLang="ko-KR" sz="2000" dirty="0">
                <a:latin typeface="+mn-ea"/>
                <a:ea typeface="+mn-ea"/>
              </a:rPr>
              <a:t>까지 제공한다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ko-KR" sz="2000" dirty="0">
              <a:latin typeface="+mn-ea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888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7"/>
    </mc:Choice>
    <mc:Fallback xmlns="">
      <p:transition spd="slow" advTm="798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7123C9-563A-A245-82F7-439AD52A9DBF}"/>
              </a:ext>
            </a:extLst>
          </p:cNvPr>
          <p:cNvSpPr txBox="1"/>
          <p:nvPr/>
        </p:nvSpPr>
        <p:spPr>
          <a:xfrm>
            <a:off x="551960" y="600032"/>
            <a:ext cx="12441572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2800" b="1" dirty="0"/>
          </a:p>
          <a:p>
            <a:pPr marL="742950" lvl="1" indent="-285750">
              <a:buFontTx/>
              <a:buChar char="-"/>
            </a:pPr>
            <a:r>
              <a:rPr lang="ko-KR" altLang="ko-KR" sz="2400" dirty="0"/>
              <a:t>방문자를 인식하고 분석하여 등록되지 않은 인물일 경우 앱으로 알림을 보내</a:t>
            </a:r>
            <a:endParaRPr lang="en-US" altLang="ko-KR" sz="2400" dirty="0"/>
          </a:p>
          <a:p>
            <a:pPr lvl="1"/>
            <a:r>
              <a:rPr lang="en-US" altLang="ko-KR" sz="2400" dirty="0"/>
              <a:t>	</a:t>
            </a:r>
            <a:r>
              <a:rPr lang="ko-KR" altLang="ko-KR" sz="2400" dirty="0"/>
              <a:t>사용자가 위험을 인식하여 범죄를 예방할 수 있다</a:t>
            </a:r>
            <a:r>
              <a:rPr lang="en-US" altLang="ko-KR" sz="2400" dirty="0"/>
              <a:t>.</a:t>
            </a:r>
          </a:p>
          <a:p>
            <a:pPr lvl="1"/>
            <a:endParaRPr lang="ko-KR" altLang="ko-KR" sz="2400" dirty="0"/>
          </a:p>
          <a:p>
            <a:pPr marL="742950" lvl="1" indent="-285750">
              <a:buFontTx/>
              <a:buChar char="-"/>
            </a:pPr>
            <a:r>
              <a:rPr lang="ko-KR" altLang="ko-KR" sz="2400" dirty="0"/>
              <a:t>방문 기록을 </a:t>
            </a:r>
            <a:r>
              <a:rPr lang="ko-KR" altLang="ko-KR" sz="2400" dirty="0" err="1"/>
              <a:t>스토킹</a:t>
            </a:r>
            <a:r>
              <a:rPr lang="ko-KR" altLang="ko-KR" sz="2400" dirty="0"/>
              <a:t> 범죄 등 범죄의 증거로 활용할 수 있다</a:t>
            </a:r>
            <a:endParaRPr lang="en-US" altLang="ko-KR" sz="2400" dirty="0"/>
          </a:p>
          <a:p>
            <a:pPr marL="742950" lvl="1" indent="-285750">
              <a:buFontTx/>
              <a:buChar char="-"/>
            </a:pPr>
            <a:endParaRPr lang="ko-KR" altLang="ko-KR" sz="2400" dirty="0"/>
          </a:p>
          <a:p>
            <a:pPr marL="742950" lvl="1" indent="-285750">
              <a:buFontTx/>
              <a:buChar char="-"/>
            </a:pPr>
            <a:r>
              <a:rPr lang="ko-KR" altLang="ko-KR" sz="2400" dirty="0"/>
              <a:t>다양한 기능을 갖고 있지만 가격대가 높은 다른 제품들에 비해</a:t>
            </a:r>
            <a:endParaRPr lang="en-US" altLang="ko-KR" sz="2400" dirty="0"/>
          </a:p>
          <a:p>
            <a:pPr lvl="1"/>
            <a:r>
              <a:rPr lang="en-US" altLang="ko-KR" sz="2400" dirty="0"/>
              <a:t>	</a:t>
            </a:r>
            <a:r>
              <a:rPr lang="ko-KR" altLang="en-US" sz="2400" dirty="0"/>
              <a:t>원</a:t>
            </a:r>
            <a:r>
              <a:rPr lang="ko-KR" altLang="ko-KR" sz="2400" dirty="0"/>
              <a:t>하는 기능만을 저렴한 가격에 구매 가능하다</a:t>
            </a:r>
            <a:r>
              <a:rPr lang="en-US" altLang="ko-KR" sz="2400" dirty="0"/>
              <a:t>.</a:t>
            </a:r>
          </a:p>
          <a:p>
            <a:pPr lvl="1"/>
            <a:endParaRPr lang="ko-KR" altLang="ko-KR" sz="2400" dirty="0"/>
          </a:p>
          <a:p>
            <a:pPr marL="742950" lvl="1" indent="-285750">
              <a:buFontTx/>
              <a:buChar char="-"/>
            </a:pPr>
            <a:r>
              <a:rPr lang="ko-KR" altLang="ko-KR" sz="2400" dirty="0"/>
              <a:t>복잡한 과정 없이 간편하게 인터폰을 설치할 수 있다</a:t>
            </a:r>
            <a:r>
              <a:rPr lang="en-US" altLang="ko-KR" sz="2400" dirty="0"/>
              <a:t>.</a:t>
            </a:r>
          </a:p>
          <a:p>
            <a:pPr marL="742950" lvl="1" indent="-285750">
              <a:buFontTx/>
              <a:buChar char="-"/>
            </a:pPr>
            <a:endParaRPr lang="ko-KR" altLang="ko-KR" sz="2400" dirty="0"/>
          </a:p>
          <a:p>
            <a:pPr marL="742950" lvl="1" indent="-285750">
              <a:buFontTx/>
              <a:buChar char="-"/>
            </a:pPr>
            <a:r>
              <a:rPr lang="ko-KR" altLang="ko-KR" sz="2400" dirty="0"/>
              <a:t>앱</a:t>
            </a:r>
            <a:r>
              <a:rPr lang="en-US" altLang="ko-KR" sz="2400" dirty="0"/>
              <a:t>/</a:t>
            </a:r>
            <a:r>
              <a:rPr lang="ko-KR" altLang="ko-KR" sz="2400" dirty="0"/>
              <a:t>웹을 통한 서비스 제공으로 핸드폰 사용이 불가능한 경우에도</a:t>
            </a:r>
            <a:r>
              <a:rPr lang="en-US" altLang="ko-KR" sz="2400" dirty="0"/>
              <a:t>, </a:t>
            </a:r>
          </a:p>
          <a:p>
            <a:pPr lvl="1"/>
            <a:r>
              <a:rPr lang="en-US" altLang="ko-KR" sz="2400" dirty="0"/>
              <a:t>	</a:t>
            </a:r>
            <a:r>
              <a:rPr lang="ko-KR" altLang="ko-KR" sz="2400" dirty="0"/>
              <a:t>웹을 통해 지인 등록과 방문 기록 </a:t>
            </a:r>
            <a:r>
              <a:rPr lang="en-US" altLang="ko-KR" sz="2400" dirty="0"/>
              <a:t>- </a:t>
            </a:r>
            <a:r>
              <a:rPr lang="ko-KR" altLang="ko-KR" sz="2400" dirty="0"/>
              <a:t>관리 기능을 사용할 수 있다</a:t>
            </a:r>
            <a:r>
              <a:rPr lang="en-US" altLang="ko-KR" sz="2400" dirty="0"/>
              <a:t>.</a:t>
            </a:r>
          </a:p>
          <a:p>
            <a:pPr lvl="1"/>
            <a:endParaRPr lang="ko-KR" altLang="ko-KR" sz="2400" dirty="0"/>
          </a:p>
          <a:p>
            <a:pPr marL="742950" lvl="1" indent="-285750">
              <a:buFontTx/>
              <a:buChar char="-"/>
            </a:pPr>
            <a:r>
              <a:rPr lang="ko-KR" altLang="ko-KR" sz="2400" dirty="0" err="1"/>
              <a:t>어플을</a:t>
            </a:r>
            <a:r>
              <a:rPr lang="ko-KR" altLang="ko-KR" sz="2400" dirty="0"/>
              <a:t> 통한 방문자 알림으로 외출 시에도 인터폰 기능을 사용할 수 있고</a:t>
            </a:r>
            <a:r>
              <a:rPr lang="en-US" altLang="ko-KR" sz="2400" dirty="0"/>
              <a:t>, </a:t>
            </a:r>
          </a:p>
          <a:p>
            <a:pPr lvl="1"/>
            <a:r>
              <a:rPr lang="en-US" altLang="ko-KR" sz="2400" dirty="0"/>
              <a:t>	</a:t>
            </a:r>
            <a:r>
              <a:rPr lang="ko-KR" altLang="ko-KR" sz="2400" dirty="0"/>
              <a:t>택배 도착 여부도 확인할 수 있다</a:t>
            </a:r>
          </a:p>
          <a:p>
            <a:endParaRPr kumimoji="1"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71157-BA85-314E-BEEC-A9AFAF02D685}"/>
              </a:ext>
            </a:extLst>
          </p:cNvPr>
          <p:cNvSpPr txBox="1"/>
          <p:nvPr/>
        </p:nvSpPr>
        <p:spPr>
          <a:xfrm>
            <a:off x="1045029" y="27686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49231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FEA19-B89F-2D47-A2C5-4AA3EA8B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95" y="830367"/>
            <a:ext cx="9851410" cy="59133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latinLnBrk="0"/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어린 아이가 있는 맞벌이 가정</a:t>
            </a:r>
            <a:b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b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아이가 집에 오는 경우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BANGBANG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아이가 온 것을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감지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하고 알림을 전송한다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사용자는 알림을 통해 아이의 귀가를 확인 가능하며 집에 아이가 혼자 있는 경우 앱과 웹을 통하여 집 앞 상황을 보며 미상의 인물이 있는지 확인할 수 있다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외출이 잦은 사용자</a:t>
            </a:r>
            <a:b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b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집을 비운 상황에서 방문자가 감지될 경우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방문자의 얼굴을 인식해 얻은 방문자 정보와 함께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알림을 앱으로 전송한다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알림을 통해 사용자는 앱을 이용하여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ko-KR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외출시에도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방문자와 소통할 수 있다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또한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알림을 확인하지 못한 경우 앱과 웹으로 방문기록을 확인해 누가 방문 했었는지 알 수 있다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260F4-5FC8-8F43-95BB-0320F81428EC}"/>
              </a:ext>
            </a:extLst>
          </p:cNvPr>
          <p:cNvSpPr txBox="1"/>
          <p:nvPr/>
        </p:nvSpPr>
        <p:spPr>
          <a:xfrm>
            <a:off x="1170295" y="307147"/>
            <a:ext cx="3036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3600" b="1" dirty="0">
                <a:solidFill>
                  <a:schemeClr val="tx2"/>
                </a:solidFill>
                <a:latin typeface="+mj-lt"/>
              </a:rPr>
              <a:t>예상 시나리</a:t>
            </a:r>
            <a:r>
              <a:rPr lang="ko-KR" altLang="en-US" sz="3600" b="1" dirty="0">
                <a:solidFill>
                  <a:schemeClr val="tx2"/>
                </a:solidFill>
                <a:latin typeface="+mj-lt"/>
              </a:rPr>
              <a:t>오</a:t>
            </a:r>
            <a:endParaRPr kumimoji="1" lang="ko-KR" altLang="en-US" sz="36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65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FEA19-B89F-2D47-A2C5-4AA3EA8B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95" y="114301"/>
            <a:ext cx="9851410" cy="6951356"/>
          </a:xfrm>
        </p:spPr>
        <p:txBody>
          <a:bodyPr vert="horz" lIns="91440" tIns="45720" rIns="91440" bIns="45720" rtlCol="0" anchor="ctr">
            <a:noAutofit/>
          </a:bodyPr>
          <a:lstStyle/>
          <a:p>
            <a:pPr latinLnBrk="0"/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- 1</a:t>
            </a:r>
            <a:r>
              <a:rPr lang="ko-KR" altLang="ko-KR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인가구</a:t>
            </a:r>
            <a:b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b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요즘 시대에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1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 가구가 늘어가고 있는 추세이다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하지만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1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 가구는 일반 가정보다 범죄의 대상이 될 가능성이 높다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또한 일반 가정에서는 벨을 누르지 않으면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집 앞에 누가 왔는지 확인할 수 없기 때문에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내가 범죄에 노출됐는지 알 수 없다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BANGBANG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통해 내가 외출해 있을 때나 집 안에 있을 때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앱과 웹을 통해 수시로 집 앞 상황을 보며 미상의 인물이 있는지 확인하여 범죄에 노출되는 것을 미연에 방지할 수 있다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b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스마트기기 사용이 어려운 노년층</a:t>
            </a:r>
            <a:b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b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지속되는 고령화에 따라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노년층의 수도 증가하고 있다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대다수의 노년층 구성원들은 스마트기기 사용에 어려움을 겪는다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이로 인해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BANGBANG 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사용에 제약이 생길 수 있다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내부 모니터를 옵션으로 추가하여 스마트기기 사용이 어려운 노년층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스마트폰을 소유하지 않은 어린이 등 다양한 사용자층도 방문객을 확인할 수 있도록 한다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ko-KR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lang="ko-KR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0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7FEA19-B89F-2D47-A2C5-4AA3EA8B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1231506"/>
            <a:ext cx="6461812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4800" b="1" spc="800" dirty="0"/>
              <a:t>주요</a:t>
            </a:r>
            <a:r>
              <a:rPr kumimoji="1" lang="en-US" altLang="ko-KR" sz="4800" b="1" spc="800" dirty="0"/>
              <a:t> </a:t>
            </a:r>
            <a:r>
              <a:rPr kumimoji="1" lang="ko-KR" altLang="en-US" sz="4800" b="1" spc="800" dirty="0"/>
              <a:t>기술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08286-B1FF-474D-8338-EBF5262D21AC}"/>
              </a:ext>
            </a:extLst>
          </p:cNvPr>
          <p:cNvSpPr txBox="1"/>
          <p:nvPr/>
        </p:nvSpPr>
        <p:spPr>
          <a:xfrm>
            <a:off x="1078523" y="5410065"/>
            <a:ext cx="10318418" cy="92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3600" b="1" cap="all" spc="800" dirty="0">
                <a:solidFill>
                  <a:srgbClr val="2A1A00"/>
                </a:solidFill>
                <a:latin typeface="+mj-lt"/>
                <a:ea typeface="+mj-ea"/>
                <a:cs typeface="+mj-cs"/>
              </a:rPr>
              <a:t>시스템 구성도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0D08CF-EC9C-444B-AA4E-56B1D91A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85" y="1"/>
            <a:ext cx="8799878" cy="50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FEA19-B89F-2D47-A2C5-4AA3EA8B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61" y="369341"/>
            <a:ext cx="6184915" cy="8128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latinLnBrk="0"/>
            <a:r>
              <a:rPr kumimoji="1" lang="en-US" altLang="ko-KR" sz="7200" b="1" spc="800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OPEN FACE</a:t>
            </a:r>
            <a:endParaRPr kumimoji="1" lang="ko-KR" altLang="en-US" sz="7200" b="1" spc="800" dirty="0"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509EC87-4A9E-354F-8C2D-47EC17A57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987" y="13641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Picture 1" descr="https://lh4.googleusercontent.com/7on9LePNrgJuvM2m_gmwrcmc0jDLgeARNO35tUoUyoYyE1AI9XbRw2hAijd07fvrUPFI1KjD-mSiSTUJgQf39hazU8lhgNUcfxgKCtqeHF7eLVjv2g0CPFvj72P5vVPe_f4npgZJ">
            <a:extLst>
              <a:ext uri="{FF2B5EF4-FFF2-40B4-BE49-F238E27FC236}">
                <a16:creationId xmlns:a16="http://schemas.microsoft.com/office/drawing/2014/main" id="{5B6C4FCA-F83F-CC45-9F3B-CE9CE1DC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76" y="1364104"/>
            <a:ext cx="57404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1C549-74FE-434E-B662-8A8764A9FF39}"/>
              </a:ext>
            </a:extLst>
          </p:cNvPr>
          <p:cNvSpPr txBox="1"/>
          <p:nvPr/>
        </p:nvSpPr>
        <p:spPr>
          <a:xfrm>
            <a:off x="7524870" y="369341"/>
            <a:ext cx="370256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Library</a:t>
            </a:r>
            <a:r>
              <a:rPr lang="ko-KR" altLang="ko-KR" dirty="0"/>
              <a:t>는 </a:t>
            </a:r>
            <a:r>
              <a:rPr lang="ko-KR" altLang="ko-KR" dirty="0" err="1"/>
              <a:t>딥러닝</a:t>
            </a:r>
            <a:r>
              <a:rPr lang="ko-KR" altLang="ko-KR" dirty="0"/>
              <a:t> 기반 </a:t>
            </a:r>
            <a:r>
              <a:rPr lang="ko-KR" altLang="ko-KR" b="1" dirty="0"/>
              <a:t>얼굴 인식 </a:t>
            </a:r>
            <a:r>
              <a:rPr lang="ko-KR" altLang="ko-KR" dirty="0"/>
              <a:t>라이브러리로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dlib</a:t>
            </a:r>
            <a:r>
              <a:rPr lang="en-US" altLang="ko-KR" dirty="0"/>
              <a:t> </a:t>
            </a:r>
            <a:r>
              <a:rPr lang="ko-KR" altLang="ko-KR" dirty="0"/>
              <a:t>또는</a:t>
            </a:r>
            <a:r>
              <a:rPr lang="en-US" altLang="ko-KR" dirty="0"/>
              <a:t> </a:t>
            </a:r>
            <a:r>
              <a:rPr lang="en-US" altLang="ko-KR" b="1" dirty="0"/>
              <a:t>OpenCV</a:t>
            </a:r>
            <a:r>
              <a:rPr lang="ko-KR" altLang="ko-KR" dirty="0"/>
              <a:t>에서 사전 훈련된 모델로 얼굴을 검출하고</a:t>
            </a:r>
            <a:r>
              <a:rPr lang="en-US" altLang="ko-KR" dirty="0"/>
              <a:t> </a:t>
            </a:r>
            <a:r>
              <a:rPr lang="en-US" altLang="ko-KR" dirty="0" err="1"/>
              <a:t>dlib</a:t>
            </a:r>
            <a:r>
              <a:rPr lang="ko-KR" altLang="ko-KR" dirty="0"/>
              <a:t>의</a:t>
            </a:r>
            <a:r>
              <a:rPr lang="en-US" altLang="ko-KR" dirty="0"/>
              <a:t> face pose </a:t>
            </a:r>
            <a:r>
              <a:rPr lang="ko-KR" altLang="ko-KR" dirty="0"/>
              <a:t>추정 알고리즘을 사용하여 얼굴의 눈</a:t>
            </a:r>
            <a:r>
              <a:rPr lang="en-US" altLang="ko-KR" dirty="0"/>
              <a:t>, </a:t>
            </a:r>
            <a:r>
              <a:rPr lang="ko-KR" altLang="ko-KR" dirty="0"/>
              <a:t>코 등 </a:t>
            </a:r>
            <a:r>
              <a:rPr lang="ko-KR" altLang="ko-KR" dirty="0" err="1"/>
              <a:t>특징점을</a:t>
            </a:r>
            <a:r>
              <a:rPr lang="ko-KR" altLang="ko-KR" dirty="0"/>
              <a:t> 찾고</a:t>
            </a:r>
            <a:r>
              <a:rPr lang="en-US" altLang="ko-KR" dirty="0"/>
              <a:t> OpenCV</a:t>
            </a:r>
            <a:r>
              <a:rPr lang="ko-KR" altLang="ko-KR" dirty="0"/>
              <a:t>의</a:t>
            </a:r>
            <a:r>
              <a:rPr lang="en-US" altLang="ko-KR" dirty="0"/>
              <a:t> affine transformation</a:t>
            </a:r>
            <a:r>
              <a:rPr lang="ko-KR" altLang="ko-KR" dirty="0"/>
              <a:t>을 이용하여 각 이미지의 동일한 위치에 눈</a:t>
            </a:r>
            <a:r>
              <a:rPr lang="en-US" altLang="ko-KR" dirty="0"/>
              <a:t>, </a:t>
            </a:r>
            <a:r>
              <a:rPr lang="ko-KR" altLang="ko-KR" dirty="0"/>
              <a:t>코 등 </a:t>
            </a:r>
            <a:r>
              <a:rPr lang="ko-KR" altLang="ko-KR" dirty="0" err="1"/>
              <a:t>특징점이</a:t>
            </a:r>
            <a:r>
              <a:rPr lang="ko-KR" altLang="ko-KR" dirty="0"/>
              <a:t> 나타나도록 변형시킨다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ko-KR" dirty="0"/>
          </a:p>
          <a:p>
            <a:r>
              <a:rPr lang="en-US" altLang="ko-KR" dirty="0"/>
              <a:t>triplet</a:t>
            </a:r>
            <a:r>
              <a:rPr lang="ko-KR" altLang="ko-KR" dirty="0"/>
              <a:t>학습 알고리즘을 적용하여</a:t>
            </a:r>
            <a:r>
              <a:rPr lang="en-US" altLang="ko-KR" dirty="0"/>
              <a:t> DNN</a:t>
            </a:r>
            <a:r>
              <a:rPr lang="ko-KR" altLang="ko-KR" dirty="0"/>
              <a:t>모델을 학습 후</a:t>
            </a:r>
            <a:r>
              <a:rPr lang="en-US" altLang="ko-KR" dirty="0"/>
              <a:t>, </a:t>
            </a:r>
            <a:r>
              <a:rPr lang="ko-KR" altLang="ko-KR" dirty="0"/>
              <a:t>수치화하여 </a:t>
            </a:r>
            <a:r>
              <a:rPr lang="ko-KR" altLang="ko-KR" dirty="0" err="1"/>
              <a:t>분류모델을</a:t>
            </a:r>
            <a:r>
              <a:rPr lang="ko-KR" altLang="ko-KR" dirty="0"/>
              <a:t>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Openface</a:t>
            </a:r>
            <a:r>
              <a:rPr lang="ko-KR" altLang="ko-KR" dirty="0" err="1"/>
              <a:t>를</a:t>
            </a:r>
            <a:r>
              <a:rPr lang="ko-KR" altLang="ko-KR" dirty="0"/>
              <a:t> 통해 </a:t>
            </a:r>
            <a:r>
              <a:rPr lang="ko-KR" altLang="ko-KR" dirty="0" err="1"/>
              <a:t>기학습된</a:t>
            </a:r>
            <a:r>
              <a:rPr lang="en-US" altLang="ko-KR" dirty="0"/>
              <a:t> DNN</a:t>
            </a:r>
            <a:r>
              <a:rPr lang="ko-KR" altLang="ko-KR" dirty="0"/>
              <a:t>모델을 사용하여 </a:t>
            </a:r>
            <a:r>
              <a:rPr lang="ko-KR" altLang="ko-KR" dirty="0" err="1"/>
              <a:t>클러스터링</a:t>
            </a:r>
            <a:r>
              <a:rPr lang="en-US" altLang="ko-KR" dirty="0"/>
              <a:t>, </a:t>
            </a:r>
            <a:r>
              <a:rPr lang="ko-KR" altLang="ko-KR" dirty="0"/>
              <a:t>유사성 감지 및 분류 작업을 할 수 있다</a:t>
            </a:r>
            <a:r>
              <a:rPr lang="en-US" altLang="ko-KR" dirty="0"/>
              <a:t>. </a:t>
            </a:r>
            <a:r>
              <a:rPr lang="en-US" altLang="ko-KR" dirty="0" err="1"/>
              <a:t>Openface</a:t>
            </a:r>
            <a:r>
              <a:rPr lang="ko-KR" altLang="ko-KR" dirty="0"/>
              <a:t>의 라이센스는</a:t>
            </a:r>
            <a:r>
              <a:rPr lang="en-US" altLang="ko-KR" dirty="0"/>
              <a:t> Apache 2.0 License</a:t>
            </a:r>
            <a:r>
              <a:rPr lang="ko-KR" altLang="ko-KR" dirty="0"/>
              <a:t>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D7098-A4C7-5D41-BCA7-6A5815A9A4AC}"/>
              </a:ext>
            </a:extLst>
          </p:cNvPr>
          <p:cNvSpPr txBox="1"/>
          <p:nvPr/>
        </p:nvSpPr>
        <p:spPr>
          <a:xfrm>
            <a:off x="989351" y="5493896"/>
            <a:ext cx="6357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Openface</a:t>
            </a:r>
            <a:r>
              <a:rPr lang="ko-KR" altLang="ko-KR" dirty="0"/>
              <a:t>의 각 모델은 다른 </a:t>
            </a:r>
            <a:r>
              <a:rPr lang="ko-KR" altLang="ko-KR" dirty="0" err="1"/>
              <a:t>특징점과</a:t>
            </a:r>
            <a:r>
              <a:rPr lang="ko-KR" altLang="ko-KR" dirty="0"/>
              <a:t> 정확도를 갖고 있는데</a:t>
            </a:r>
            <a:r>
              <a:rPr lang="en-US" altLang="ko-KR" dirty="0"/>
              <a:t>,</a:t>
            </a:r>
          </a:p>
          <a:p>
            <a:r>
              <a:rPr lang="ko-KR" altLang="ko-KR" dirty="0"/>
              <a:t>본 시스템에서는 바깥 눈과 코를 </a:t>
            </a:r>
            <a:r>
              <a:rPr lang="ko-KR" altLang="ko-KR" dirty="0" err="1"/>
              <a:t>특징점으로</a:t>
            </a:r>
            <a:r>
              <a:rPr lang="ko-KR" altLang="ko-KR" dirty="0"/>
              <a:t> 잡는</a:t>
            </a:r>
            <a:endParaRPr lang="en-US" altLang="ko-KR" dirty="0"/>
          </a:p>
          <a:p>
            <a:r>
              <a:rPr lang="ko-KR" altLang="ko-KR" dirty="0"/>
              <a:t>정확도</a:t>
            </a:r>
            <a:r>
              <a:rPr lang="en-US" altLang="ko-KR" dirty="0"/>
              <a:t> 0.9292(</a:t>
            </a:r>
            <a:r>
              <a:rPr lang="ko-KR" altLang="ko-KR" dirty="0"/>
              <a:t>오차</a:t>
            </a:r>
            <a:r>
              <a:rPr lang="en-US" altLang="ko-KR" dirty="0"/>
              <a:t> +-0.0134)</a:t>
            </a:r>
            <a:r>
              <a:rPr lang="ko-KR" altLang="ko-KR" dirty="0"/>
              <a:t>의</a:t>
            </a:r>
            <a:r>
              <a:rPr lang="en-US" altLang="ko-KR" dirty="0"/>
              <a:t> nn4.small2.v1</a:t>
            </a:r>
            <a:r>
              <a:rPr lang="ko-KR" altLang="ko-KR" dirty="0"/>
              <a:t>모델을 사용한다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2A371-6488-2444-9E7D-DB73F80F7007}"/>
              </a:ext>
            </a:extLst>
          </p:cNvPr>
          <p:cNvSpPr txBox="1"/>
          <p:nvPr/>
        </p:nvSpPr>
        <p:spPr>
          <a:xfrm>
            <a:off x="7413171" y="1469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KMU" panose="02020600000000000000" pitchFamily="18" charset="-127"/>
                <a:ea typeface="KMU" panose="02020600000000000000" pitchFamily="18" charset="-127"/>
              </a:rPr>
              <a:t>1</a:t>
            </a:r>
            <a:endParaRPr kumimoji="1" lang="ko-KR" altLang="en-US" b="1" dirty="0">
              <a:latin typeface="KMU" panose="02020600000000000000" pitchFamily="18" charset="-127"/>
              <a:ea typeface="KMU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ED8FC-AF27-0749-88AC-23F09B7D5822}"/>
              </a:ext>
            </a:extLst>
          </p:cNvPr>
          <p:cNvSpPr txBox="1"/>
          <p:nvPr/>
        </p:nvSpPr>
        <p:spPr>
          <a:xfrm>
            <a:off x="833699" y="53092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KMU" panose="02020600000000000000" pitchFamily="18" charset="-127"/>
                <a:ea typeface="KMU" panose="02020600000000000000" pitchFamily="18" charset="-127"/>
              </a:rPr>
              <a:t>2</a:t>
            </a:r>
            <a:endParaRPr kumimoji="1" lang="ko-KR" altLang="en-US" b="1" dirty="0">
              <a:latin typeface="KMU" panose="02020600000000000000" pitchFamily="18" charset="-127"/>
              <a:ea typeface="KMU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44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FEA19-B89F-2D47-A2C5-4AA3EA8B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95" y="275860"/>
            <a:ext cx="2998345" cy="8128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latinLnBrk="0"/>
            <a:r>
              <a:rPr kumimoji="1" lang="en-US" altLang="ko-KR" sz="7200" b="1" spc="800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uv4l</a:t>
            </a:r>
            <a:endParaRPr kumimoji="1" lang="ko-KR" altLang="en-US" sz="7200" b="1" spc="800" dirty="0"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A12D43-6AE9-294A-9EBC-13746A7ABA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92" y="1206750"/>
            <a:ext cx="4902200" cy="5252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E281D-81F6-0344-8B73-E5ECDC275FE5}"/>
              </a:ext>
            </a:extLst>
          </p:cNvPr>
          <p:cNvSpPr txBox="1"/>
          <p:nvPr/>
        </p:nvSpPr>
        <p:spPr>
          <a:xfrm>
            <a:off x="6175949" y="1409075"/>
            <a:ext cx="4902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UV4L</a:t>
            </a:r>
            <a:r>
              <a:rPr lang="ko-KR" altLang="ko-KR" sz="2800" dirty="0"/>
              <a:t>은 단순한 프레임 워크로서 </a:t>
            </a:r>
            <a:r>
              <a:rPr lang="en-US" altLang="ko-KR" sz="2800" dirty="0"/>
              <a:t>V4L</a:t>
            </a:r>
            <a:r>
              <a:rPr lang="ko-KR" altLang="ko-KR" sz="2800" dirty="0"/>
              <a:t>과 호환이 되는 실제 또는 가상의 비디오 장치들을 위한 사용자 영역 드라이버를 제공한다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/>
              <a:t>UV4L</a:t>
            </a:r>
            <a:r>
              <a:rPr lang="ko-KR" altLang="ko-KR" sz="2800" dirty="0"/>
              <a:t>을 이용하여 </a:t>
            </a:r>
            <a:r>
              <a:rPr lang="en-US" altLang="ko-KR" sz="2800" dirty="0"/>
              <a:t>HTTP </a:t>
            </a:r>
            <a:r>
              <a:rPr lang="ko-KR" altLang="ko-KR" sz="2800" dirty="0"/>
              <a:t>스트리밍 서버를 운영하여 </a:t>
            </a:r>
            <a:r>
              <a:rPr lang="en-US" altLang="ko-KR" sz="2800" dirty="0"/>
              <a:t>IP</a:t>
            </a:r>
            <a:r>
              <a:rPr lang="ko-KR" altLang="ko-KR" sz="2800" dirty="0"/>
              <a:t>주소를 이용하여 스트리밍 영상을 볼 수 있도록 하였다</a:t>
            </a:r>
            <a:r>
              <a:rPr lang="en-US" altLang="ko-KR" sz="2800" dirty="0"/>
              <a:t>.</a:t>
            </a:r>
            <a:endParaRPr lang="ko-KR" altLang="ko-KR" sz="2800" dirty="0"/>
          </a:p>
          <a:p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424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FEA19-B89F-2D47-A2C5-4AA3EA8B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14" y="333530"/>
            <a:ext cx="2563631" cy="8128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latinLnBrk="0"/>
            <a:r>
              <a:rPr kumimoji="1" lang="en-US" altLang="ko-KR" sz="7200" b="1" spc="800" dirty="0" err="1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fcm</a:t>
            </a:r>
            <a:endParaRPr kumimoji="1" lang="ko-KR" altLang="en-US" sz="7200" b="1" spc="800" dirty="0"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ECE0A1-05AA-B74E-A0C6-A6ED53B5B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Picture 1" descr="https://lh3.googleusercontent.com/KApNQY9EGIfMXL7GnMySsd2cI17_ci-_Lo9seDyalDpp_p_k00ef4M-hJb4HS7iTrJUeYovSBpL0b2Kl6Cbcef0CJCTJI-JaulKdExUYmZCCp1wWBVdiCHrg8W3MUUqy6LVkhbV7">
            <a:extLst>
              <a:ext uri="{FF2B5EF4-FFF2-40B4-BE49-F238E27FC236}">
                <a16:creationId xmlns:a16="http://schemas.microsoft.com/office/drawing/2014/main" id="{07C1257C-CEA8-4C41-BAEA-6C13B5A5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22" y="1270000"/>
            <a:ext cx="4781670" cy="496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EC9E9-0574-914C-99E9-E420CA4E9F64}"/>
              </a:ext>
            </a:extLst>
          </p:cNvPr>
          <p:cNvSpPr txBox="1"/>
          <p:nvPr/>
        </p:nvSpPr>
        <p:spPr>
          <a:xfrm>
            <a:off x="6252110" y="1074056"/>
            <a:ext cx="52515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FCM(Firebase Cloud Messaging)</a:t>
            </a:r>
            <a:r>
              <a:rPr lang="ko-KR" altLang="ko-KR" sz="2800" dirty="0"/>
              <a:t>은 </a:t>
            </a:r>
            <a:r>
              <a:rPr lang="ko-KR" altLang="ko-KR" sz="2800" dirty="0" err="1"/>
              <a:t>클라우드에서</a:t>
            </a:r>
            <a:r>
              <a:rPr lang="ko-KR" altLang="ko-KR" sz="2800" dirty="0"/>
              <a:t> 기기로 </a:t>
            </a:r>
            <a:r>
              <a:rPr lang="ko-KR" altLang="ko-KR" sz="2800" dirty="0" err="1"/>
              <a:t>푸시하는</a:t>
            </a:r>
            <a:r>
              <a:rPr lang="ko-KR" altLang="ko-KR" sz="2800" dirty="0"/>
              <a:t> </a:t>
            </a:r>
            <a:r>
              <a:rPr lang="ko-KR" altLang="ko-KR" sz="2800" dirty="0" err="1"/>
              <a:t>메시징</a:t>
            </a:r>
            <a:r>
              <a:rPr lang="ko-KR" altLang="ko-KR" sz="2800" dirty="0"/>
              <a:t> 서비스로 알림 메시지 또는 데이터 메시지 전송</a:t>
            </a:r>
            <a:r>
              <a:rPr lang="en-US" altLang="ko-KR" sz="2800" dirty="0"/>
              <a:t>, </a:t>
            </a:r>
            <a:r>
              <a:rPr lang="ko-KR" altLang="ko-KR" sz="2800" dirty="0"/>
              <a:t>다양한 메시지 </a:t>
            </a:r>
            <a:r>
              <a:rPr lang="ko-KR" altLang="ko-KR" sz="2800" dirty="0" err="1"/>
              <a:t>타겟팅</a:t>
            </a:r>
            <a:r>
              <a:rPr lang="en-US" altLang="ko-KR" sz="2800" dirty="0"/>
              <a:t>, </a:t>
            </a:r>
            <a:r>
              <a:rPr lang="ko-KR" altLang="ko-KR" sz="2800" dirty="0"/>
              <a:t>클라이언트 앱에서 메시지 전송 기능 등을 제공하고 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kumimoji="1" lang="en-US" altLang="ko-KR" sz="2800" dirty="0"/>
              <a:t>FCM</a:t>
            </a:r>
            <a:r>
              <a:rPr kumimoji="1" lang="ko-KR" altLang="en-US" sz="2800" dirty="0"/>
              <a:t>을 이용하여 방문자 감지 시 앱으로 알림을 전송하여 사용자가 방문자의 정보를 알 수 있도록 하였다</a:t>
            </a:r>
            <a:r>
              <a:rPr kumimoji="1" lang="en-US" altLang="ko-KR" sz="2800" dirty="0"/>
              <a:t>.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942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7FEA19-B89F-2D47-A2C5-4AA3EA8B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1231506"/>
            <a:ext cx="6461812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4800" b="1" spc="800"/>
              <a:t>주요기능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4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1EF30-0D75-DE47-A009-255155FC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864" y="1078378"/>
            <a:ext cx="2917551" cy="4701244"/>
          </a:xfrm>
        </p:spPr>
        <p:txBody>
          <a:bodyPr anchor="ctr">
            <a:normAutofit/>
          </a:bodyPr>
          <a:lstStyle/>
          <a:p>
            <a:r>
              <a:rPr kumimoji="1" lang="ko-KR" altLang="en-US" sz="8800" b="1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B6614-FC24-1E4D-AB8F-149A7399B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218" y="719071"/>
            <a:ext cx="7071585" cy="5419858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kumimoji="1" lang="ko-KR" altLang="en-US" sz="4400" b="1" dirty="0">
                <a:solidFill>
                  <a:schemeClr val="tx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개발 배경</a:t>
            </a:r>
            <a:endParaRPr kumimoji="1" lang="en-US" altLang="ko-KR" sz="4400" b="1" dirty="0">
              <a:solidFill>
                <a:schemeClr val="tx2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4400" b="1" dirty="0">
                <a:solidFill>
                  <a:schemeClr val="tx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프로젝트 목표</a:t>
            </a:r>
            <a:endParaRPr kumimoji="1" lang="en-US" altLang="ko-KR" sz="4400" b="1" dirty="0">
              <a:solidFill>
                <a:schemeClr val="tx2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4400" b="1" dirty="0">
                <a:solidFill>
                  <a:schemeClr val="tx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기대 효과 </a:t>
            </a:r>
            <a:r>
              <a:rPr kumimoji="1" lang="en-US" altLang="ko-KR" sz="4400" b="1" dirty="0">
                <a:solidFill>
                  <a:schemeClr val="tx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/ </a:t>
            </a:r>
            <a:r>
              <a:rPr kumimoji="1" lang="ko-KR" altLang="en-US" sz="4400" b="1" dirty="0">
                <a:solidFill>
                  <a:schemeClr val="tx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예상 시나리오 </a:t>
            </a:r>
            <a:endParaRPr kumimoji="1" lang="en-US" altLang="ko-KR" sz="4400" b="1" dirty="0">
              <a:solidFill>
                <a:schemeClr val="tx2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4400" b="1" dirty="0">
                <a:solidFill>
                  <a:schemeClr val="tx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주요</a:t>
            </a:r>
            <a:r>
              <a:rPr kumimoji="1" lang="en-US" altLang="ko-KR" sz="4400" b="1" dirty="0">
                <a:solidFill>
                  <a:schemeClr val="tx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r>
              <a:rPr kumimoji="1" lang="ko-KR" altLang="en-US" sz="4400" b="1" dirty="0">
                <a:solidFill>
                  <a:schemeClr val="tx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기술</a:t>
            </a:r>
            <a:endParaRPr kumimoji="1" lang="en-US" altLang="ko-KR" sz="4400" b="1" dirty="0">
              <a:solidFill>
                <a:schemeClr val="tx2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4400" b="1" dirty="0">
                <a:solidFill>
                  <a:schemeClr val="tx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주요 기능 </a:t>
            </a:r>
            <a:endParaRPr kumimoji="1" lang="en-US" altLang="ko-KR" sz="4400" b="1" dirty="0">
              <a:solidFill>
                <a:schemeClr val="tx2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4400" b="1" dirty="0">
                <a:solidFill>
                  <a:schemeClr val="tx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시연 동영상</a:t>
            </a:r>
          </a:p>
        </p:txBody>
      </p:sp>
    </p:spTree>
    <p:extLst>
      <p:ext uri="{BB962C8B-B14F-4D97-AF65-F5344CB8AC3E}">
        <p14:creationId xmlns:p14="http://schemas.microsoft.com/office/powerpoint/2010/main" val="356915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9"/>
    </mc:Choice>
    <mc:Fallback xmlns="">
      <p:transition spd="slow" advTm="797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9" name="내용 개체 틀 2">
            <a:extLst>
              <a:ext uri="{FF2B5EF4-FFF2-40B4-BE49-F238E27FC236}">
                <a16:creationId xmlns:a16="http://schemas.microsoft.com/office/drawing/2014/main" id="{6755E69F-2874-472B-8965-1663655A65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095469"/>
              </p:ext>
            </p:extLst>
          </p:nvPr>
        </p:nvGraphicFramePr>
        <p:xfrm>
          <a:off x="885825" y="0"/>
          <a:ext cx="10806503" cy="7112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5149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928DD6-8CCC-5F4C-870A-CAD86B9D0DF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" b="68085"/>
          <a:stretch/>
        </p:blipFill>
        <p:spPr bwMode="auto">
          <a:xfrm>
            <a:off x="4203769" y="537572"/>
            <a:ext cx="7375485" cy="60179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83D76-F319-B447-B89F-CF4E37B37BFF}"/>
              </a:ext>
            </a:extLst>
          </p:cNvPr>
          <p:cNvSpPr txBox="1"/>
          <p:nvPr/>
        </p:nvSpPr>
        <p:spPr>
          <a:xfrm>
            <a:off x="989428" y="429706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/>
              <a:t>시스템 흐름도 </a:t>
            </a:r>
            <a:r>
              <a:rPr kumimoji="1" lang="en-US" altLang="ko-KR" sz="3200" b="1" dirty="0"/>
              <a:t>1</a:t>
            </a:r>
            <a:r>
              <a:rPr kumimoji="1" lang="ko-KR" alt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372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283D76-F319-B447-B89F-CF4E37B37BFF}"/>
              </a:ext>
            </a:extLst>
          </p:cNvPr>
          <p:cNvSpPr txBox="1"/>
          <p:nvPr/>
        </p:nvSpPr>
        <p:spPr>
          <a:xfrm>
            <a:off x="919090" y="420007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/>
              <a:t>시스템 흐름도 </a:t>
            </a:r>
            <a:r>
              <a:rPr kumimoji="1" lang="en-US" altLang="ko-KR" sz="3200" b="1" dirty="0"/>
              <a:t>2</a:t>
            </a:r>
            <a:r>
              <a:rPr kumimoji="1" lang="ko-KR" altLang="en-US" sz="3200" b="1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A17B8-E40A-6544-A830-1329407BECD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3" b="50281"/>
          <a:stretch/>
        </p:blipFill>
        <p:spPr bwMode="auto">
          <a:xfrm>
            <a:off x="4468903" y="420007"/>
            <a:ext cx="7120891" cy="30089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D2FE2E-E7BA-3D41-8E1D-B83CD350FBB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6" r="415" b="34440"/>
          <a:stretch/>
        </p:blipFill>
        <p:spPr bwMode="auto">
          <a:xfrm>
            <a:off x="4468903" y="3429000"/>
            <a:ext cx="7120891" cy="32199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3391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23B06E-1347-FA43-B783-C09429D99DA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89"/>
          <a:stretch/>
        </p:blipFill>
        <p:spPr bwMode="auto">
          <a:xfrm>
            <a:off x="4499565" y="433070"/>
            <a:ext cx="7029387" cy="5876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304C4-3F47-6448-8645-D6B29A1FB7F0}"/>
              </a:ext>
            </a:extLst>
          </p:cNvPr>
          <p:cNvSpPr txBox="1"/>
          <p:nvPr/>
        </p:nvSpPr>
        <p:spPr>
          <a:xfrm>
            <a:off x="945216" y="433070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/>
              <a:t>시스템 흐름도 </a:t>
            </a:r>
            <a:r>
              <a:rPr kumimoji="1" lang="en-US" altLang="ko-KR" sz="3200" b="1" dirty="0"/>
              <a:t>3</a:t>
            </a:r>
            <a:r>
              <a:rPr kumimoji="1" lang="ko-KR" alt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7521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7FEA19-B89F-2D47-A2C5-4AA3EA8B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1231506"/>
            <a:ext cx="6461812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4800" b="1" spc="800" dirty="0"/>
              <a:t>UI</a:t>
            </a:r>
            <a:endParaRPr kumimoji="1" lang="ko-KR" altLang="en-US" sz="4800" b="1" spc="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1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0304C4-3F47-6448-8645-D6B29A1FB7F0}"/>
              </a:ext>
            </a:extLst>
          </p:cNvPr>
          <p:cNvSpPr txBox="1"/>
          <p:nvPr/>
        </p:nvSpPr>
        <p:spPr>
          <a:xfrm>
            <a:off x="984405" y="433070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APP</a:t>
            </a:r>
            <a:endParaRPr kumimoji="1" lang="ko-KR" altLang="en-US" sz="32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BB6A67-FBE9-CC48-8209-136C76A7F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24" y="1477788"/>
            <a:ext cx="2189521" cy="38895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A5EB4-4077-5E4C-9DFD-3C301301DFB1}"/>
              </a:ext>
            </a:extLst>
          </p:cNvPr>
          <p:cNvSpPr txBox="1"/>
          <p:nvPr/>
        </p:nvSpPr>
        <p:spPr>
          <a:xfrm>
            <a:off x="2028281" y="5633808"/>
            <a:ext cx="141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RixCitrusLife Light" pitchFamily="2" charset="-127"/>
                <a:ea typeface="RixCitrusLife Light" pitchFamily="2" charset="-127"/>
              </a:rPr>
              <a:t>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C49F8-8922-7242-8280-505A7421DAB0}"/>
              </a:ext>
            </a:extLst>
          </p:cNvPr>
          <p:cNvSpPr txBox="1"/>
          <p:nvPr/>
        </p:nvSpPr>
        <p:spPr>
          <a:xfrm>
            <a:off x="4205619" y="5633808"/>
            <a:ext cx="141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RixCitrusLife Light" pitchFamily="2" charset="-127"/>
                <a:ea typeface="RixCitrusLife Light" pitchFamily="2" charset="-127"/>
              </a:rPr>
              <a:t>스트리밍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4944F9-323B-3249-B883-74BE2FDA2C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45" y="1484206"/>
            <a:ext cx="2299387" cy="388316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3E0710-F697-0D41-877B-A840334D70A5}"/>
              </a:ext>
            </a:extLst>
          </p:cNvPr>
          <p:cNvGrpSpPr/>
          <p:nvPr/>
        </p:nvGrpSpPr>
        <p:grpSpPr>
          <a:xfrm>
            <a:off x="8665532" y="1484206"/>
            <a:ext cx="2299387" cy="3883169"/>
            <a:chOff x="12012701" y="25948645"/>
            <a:chExt cx="1451937" cy="248232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055F926-0B58-7246-81F9-798DFEB83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2701" y="25948645"/>
              <a:ext cx="1451937" cy="248232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9BD5A67-8A0A-EB4B-87AB-D1CE2DD73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3769" y="26253658"/>
              <a:ext cx="1327642" cy="1840112"/>
            </a:xfrm>
            <a:prstGeom prst="rect">
              <a:avLst/>
            </a:prstGeom>
          </p:spPr>
        </p:pic>
      </p:grpSp>
      <p:pic>
        <p:nvPicPr>
          <p:cNvPr id="22" name="그림 2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6BDCA9B-FE89-D14D-ACF8-3BCF901FEB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80" y="1484206"/>
            <a:ext cx="2257544" cy="38895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072079-F7BA-4948-9D9D-D8D3805F5C10}"/>
              </a:ext>
            </a:extLst>
          </p:cNvPr>
          <p:cNvSpPr txBox="1"/>
          <p:nvPr/>
        </p:nvSpPr>
        <p:spPr>
          <a:xfrm>
            <a:off x="6382958" y="5633808"/>
            <a:ext cx="1905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atin typeface="RixCitrusLife Light" pitchFamily="2" charset="-127"/>
                <a:ea typeface="RixCitrusLife Light" pitchFamily="2" charset="-127"/>
              </a:rPr>
              <a:t>방문기록</a:t>
            </a:r>
            <a:r>
              <a:rPr kumimoji="1" lang="ko-KR" altLang="en-US" sz="2000" dirty="0">
                <a:latin typeface="RixCitrusLife Light" pitchFamily="2" charset="-127"/>
                <a:ea typeface="RixCitrusLife Light" pitchFamily="2" charset="-127"/>
              </a:rPr>
              <a:t> 상세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463838-413A-0A42-A597-008F5DE0D2D8}"/>
              </a:ext>
            </a:extLst>
          </p:cNvPr>
          <p:cNvSpPr txBox="1"/>
          <p:nvPr/>
        </p:nvSpPr>
        <p:spPr>
          <a:xfrm>
            <a:off x="9118126" y="5618984"/>
            <a:ext cx="1905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RixCitrusLife Light" pitchFamily="2" charset="-127"/>
                <a:ea typeface="RixCitrusLife Light" pitchFamily="2" charset="-127"/>
              </a:rPr>
              <a:t>푸시 알림</a:t>
            </a:r>
          </a:p>
        </p:txBody>
      </p:sp>
    </p:spTree>
    <p:extLst>
      <p:ext uri="{BB962C8B-B14F-4D97-AF65-F5344CB8AC3E}">
        <p14:creationId xmlns:p14="http://schemas.microsoft.com/office/powerpoint/2010/main" val="373785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0304C4-3F47-6448-8645-D6B29A1FB7F0}"/>
              </a:ext>
            </a:extLst>
          </p:cNvPr>
          <p:cNvSpPr txBox="1"/>
          <p:nvPr/>
        </p:nvSpPr>
        <p:spPr>
          <a:xfrm>
            <a:off x="1063202" y="433070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WEB</a:t>
            </a:r>
            <a:endParaRPr kumimoji="1" lang="ko-KR" altLang="en-US" sz="32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45FC50-D264-A448-9A28-15BC78226605}"/>
              </a:ext>
            </a:extLst>
          </p:cNvPr>
          <p:cNvGrpSpPr/>
          <p:nvPr/>
        </p:nvGrpSpPr>
        <p:grpSpPr>
          <a:xfrm>
            <a:off x="1232054" y="1404432"/>
            <a:ext cx="4717855" cy="3436502"/>
            <a:chOff x="13382375" y="23176264"/>
            <a:chExt cx="3294916" cy="240002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33E82D4-0C05-6F43-9EF0-DE298D9A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82375" y="23176264"/>
              <a:ext cx="3294916" cy="240002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63BCF8F-E659-994D-AC3A-1CCED1512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4441" y="23529991"/>
              <a:ext cx="2590721" cy="161058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7D64BF-8676-4E4D-AC4B-09CDB6F583A5}"/>
              </a:ext>
            </a:extLst>
          </p:cNvPr>
          <p:cNvSpPr txBox="1"/>
          <p:nvPr/>
        </p:nvSpPr>
        <p:spPr>
          <a:xfrm>
            <a:off x="2883829" y="5054365"/>
            <a:ext cx="1414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RixCitrusLife Light" pitchFamily="2" charset="-127"/>
                <a:ea typeface="RixCitrusLife Light" pitchFamily="2" charset="-127"/>
              </a:rPr>
              <a:t>방문 기록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39FCA-8E87-5447-B653-4EA8AC7E8992}"/>
              </a:ext>
            </a:extLst>
          </p:cNvPr>
          <p:cNvSpPr txBox="1"/>
          <p:nvPr/>
        </p:nvSpPr>
        <p:spPr>
          <a:xfrm>
            <a:off x="7742858" y="5088484"/>
            <a:ext cx="1373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RixCitrusLife Light" pitchFamily="2" charset="-127"/>
                <a:ea typeface="RixCitrusLife Light" pitchFamily="2" charset="-127"/>
              </a:rPr>
              <a:t>스트리밍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BCDA58C-AE84-E947-8371-B03300E4D96F}"/>
              </a:ext>
            </a:extLst>
          </p:cNvPr>
          <p:cNvGrpSpPr/>
          <p:nvPr/>
        </p:nvGrpSpPr>
        <p:grpSpPr>
          <a:xfrm>
            <a:off x="6009588" y="1404432"/>
            <a:ext cx="4840382" cy="3436502"/>
            <a:chOff x="13404983" y="25752864"/>
            <a:chExt cx="3324686" cy="243467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A40426-1005-AC44-8FDF-C2CBC9BF7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04983" y="25752864"/>
              <a:ext cx="3324686" cy="243467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BE52B2E-323A-9F49-A5AB-171BF6E05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4578" y="26155989"/>
              <a:ext cx="2670878" cy="1570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971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0304C4-3F47-6448-8645-D6B29A1FB7F0}"/>
              </a:ext>
            </a:extLst>
          </p:cNvPr>
          <p:cNvSpPr txBox="1"/>
          <p:nvPr/>
        </p:nvSpPr>
        <p:spPr>
          <a:xfrm>
            <a:off x="1063202" y="433070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WEB</a:t>
            </a:r>
            <a:endParaRPr kumimoji="1" lang="ko-KR" altLang="en-US" sz="32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B08027B-EECD-1F44-BCD0-F385B98A31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11947" r="6416" b="18288"/>
          <a:stretch/>
        </p:blipFill>
        <p:spPr>
          <a:xfrm rot="10800000">
            <a:off x="1395349" y="1459805"/>
            <a:ext cx="4371861" cy="33021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D1136C-905B-E049-A290-76F522BDC5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" t="33162" r="20818" b="11742"/>
          <a:stretch/>
        </p:blipFill>
        <p:spPr>
          <a:xfrm>
            <a:off x="6254831" y="1421889"/>
            <a:ext cx="4708901" cy="33400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4CC71E-5FE5-514A-8EF7-A6E831EF5834}"/>
              </a:ext>
            </a:extLst>
          </p:cNvPr>
          <p:cNvSpPr txBox="1"/>
          <p:nvPr/>
        </p:nvSpPr>
        <p:spPr>
          <a:xfrm>
            <a:off x="2275393" y="4942335"/>
            <a:ext cx="304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RixCitrusLife Light" pitchFamily="2" charset="-127"/>
                <a:ea typeface="RixCitrusLife Light" pitchFamily="2" charset="-127"/>
              </a:rPr>
              <a:t>외부 인터폰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B6098-BD4D-A842-BEEA-E6860F6FE931}"/>
              </a:ext>
            </a:extLst>
          </p:cNvPr>
          <p:cNvSpPr txBox="1"/>
          <p:nvPr/>
        </p:nvSpPr>
        <p:spPr>
          <a:xfrm>
            <a:off x="7601767" y="4959912"/>
            <a:ext cx="250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RixCitrusLife Light" pitchFamily="2" charset="-127"/>
                <a:ea typeface="RixCitrusLife Light" pitchFamily="2" charset="-127"/>
              </a:rPr>
              <a:t>내부 모니터</a:t>
            </a:r>
          </a:p>
        </p:txBody>
      </p:sp>
    </p:spTree>
    <p:extLst>
      <p:ext uri="{BB962C8B-B14F-4D97-AF65-F5344CB8AC3E}">
        <p14:creationId xmlns:p14="http://schemas.microsoft.com/office/powerpoint/2010/main" val="450391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E9066-B549-42EC-BEE6-8E3E95827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34056B-6ED7-C241-B366-2025187D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91" y="643467"/>
            <a:ext cx="7216609" cy="45843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ko-KR" altLang="en-US" sz="8000" b="1" spc="800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감사합니다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9A79F-E2EF-4DCF-A366-569A81CFF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74263" y="440267"/>
            <a:ext cx="643467" cy="1219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744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6"/>
    </mc:Choice>
    <mc:Fallback xmlns="">
      <p:transition spd="slow" advTm="25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7FEA19-B89F-2D47-A2C5-4AA3EA8B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56" y="1447097"/>
            <a:ext cx="6461812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7200" b="1" spc="800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개발 배경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7BA94-EA2B-9444-851F-99887356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523" y="5323114"/>
            <a:ext cx="10318418" cy="12736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3200" b="1" spc="800" dirty="0">
                <a:solidFill>
                  <a:srgbClr val="2A1A00"/>
                </a:solidFill>
              </a:rPr>
              <a:t>1</a:t>
            </a:r>
            <a:r>
              <a:rPr kumimoji="1" lang="ko-KR" altLang="en-US" sz="3200" b="1" spc="800" dirty="0">
                <a:solidFill>
                  <a:srgbClr val="2A1A00"/>
                </a:solidFill>
              </a:rPr>
              <a:t>인 가구는 계속해서 증가해왔고</a:t>
            </a:r>
            <a:br>
              <a:rPr kumimoji="1" lang="en-US" altLang="ko-KR" sz="3200" b="1" spc="800" dirty="0">
                <a:solidFill>
                  <a:srgbClr val="2A1A00"/>
                </a:solidFill>
              </a:rPr>
            </a:br>
            <a:r>
              <a:rPr kumimoji="1" lang="ko-KR" altLang="en-US" sz="3200" b="1" spc="800" dirty="0">
                <a:solidFill>
                  <a:srgbClr val="2A1A00"/>
                </a:solidFill>
              </a:rPr>
              <a:t>앞으로도 증가할 추세이다</a:t>
            </a:r>
            <a:r>
              <a:rPr kumimoji="1" lang="en-US" altLang="ko-KR" sz="3200" b="1" spc="800" dirty="0">
                <a:solidFill>
                  <a:srgbClr val="2A1A00"/>
                </a:solidFill>
              </a:rPr>
              <a:t>.</a:t>
            </a:r>
            <a:r>
              <a:rPr kumimoji="1" lang="ko-KR" altLang="en-US" sz="3200" b="1" spc="800" dirty="0">
                <a:solidFill>
                  <a:srgbClr val="2A1A00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D5E4B-C836-EC4A-AFD0-761F70EF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26" y="289263"/>
            <a:ext cx="8127267" cy="4652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E9397-E47C-4C4D-A78D-2FB08332CBED}"/>
              </a:ext>
            </a:extLst>
          </p:cNvPr>
          <p:cNvSpPr txBox="1"/>
          <p:nvPr/>
        </p:nvSpPr>
        <p:spPr>
          <a:xfrm>
            <a:off x="371860" y="332057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kumimoji="1"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 가구 증가</a:t>
            </a:r>
          </a:p>
        </p:txBody>
      </p:sp>
    </p:spTree>
    <p:extLst>
      <p:ext uri="{BB962C8B-B14F-4D97-AF65-F5344CB8AC3E}">
        <p14:creationId xmlns:p14="http://schemas.microsoft.com/office/powerpoint/2010/main" val="282854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7BA94-EA2B-9444-851F-99887356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726" y="-94987"/>
            <a:ext cx="8855317" cy="8374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ko-KR" altLang="en-US" sz="3200" b="1" spc="800" dirty="0">
                <a:solidFill>
                  <a:schemeClr val="tx1"/>
                </a:solidFill>
              </a:rPr>
              <a:t>국외</a:t>
            </a:r>
            <a:r>
              <a:rPr kumimoji="1" lang="en-US" altLang="ko-KR" sz="3200" b="1" spc="800" dirty="0">
                <a:solidFill>
                  <a:schemeClr val="tx1"/>
                </a:solidFill>
              </a:rPr>
              <a:t>/</a:t>
            </a:r>
            <a:r>
              <a:rPr kumimoji="1" lang="ko-KR" altLang="en-US" sz="3200" b="1" spc="800" dirty="0">
                <a:solidFill>
                  <a:schemeClr val="tx1"/>
                </a:solidFill>
              </a:rPr>
              <a:t>국내 </a:t>
            </a:r>
            <a:r>
              <a:rPr kumimoji="1" lang="ko-KR" altLang="en-US" sz="3200" b="1" spc="800" dirty="0" err="1">
                <a:solidFill>
                  <a:schemeClr val="tx1"/>
                </a:solidFill>
              </a:rPr>
              <a:t>스마트홈</a:t>
            </a:r>
            <a:r>
              <a:rPr kumimoji="1" lang="ko-KR" altLang="en-US" sz="3200" b="1" spc="800" dirty="0">
                <a:solidFill>
                  <a:schemeClr val="tx1"/>
                </a:solidFill>
              </a:rPr>
              <a:t> 시장 규모 증가</a:t>
            </a:r>
          </a:p>
        </p:txBody>
      </p:sp>
      <p:pic>
        <p:nvPicPr>
          <p:cNvPr id="8" name="그림 7" descr="https://lh4.googleusercontent.com/6nbEaPuhomrH0WDQMBIKZBa29uSBkTvlLcp6hBai7POo-xVVDih_YiKJlRgBFWt_mM9wJZzHkPd4SAgmsJgIvQKniXDO0OvFlx1EB2fW20tYu2hMveznUf5tTbWbMiHYSbo15RZW">
            <a:extLst>
              <a:ext uri="{FF2B5EF4-FFF2-40B4-BE49-F238E27FC236}">
                <a16:creationId xmlns:a16="http://schemas.microsoft.com/office/drawing/2014/main" id="{C2988D2A-45A5-A841-B3DB-3825DEB3B9D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464" y="689310"/>
            <a:ext cx="5861154" cy="4315379"/>
          </a:xfrm>
          <a:prstGeom prst="rect">
            <a:avLst/>
          </a:prstGeom>
          <a:noFill/>
        </p:spPr>
      </p:pic>
      <p:pic>
        <p:nvPicPr>
          <p:cNvPr id="14" name="그림 13" descr="https://lh3.googleusercontent.com/pCjLdRKY0QohU-qlyWcRBzn0yWo-00OxwVtlez78SPsLBWpCuzn29jNUYayF_OfubEghIjKbdSDbBzuFbzkHtPVfVKsNsdodpytbzBFDjBkwCos2a4EsIbmuGzRqP3I3IMM2CmH7">
            <a:extLst>
              <a:ext uri="{FF2B5EF4-FFF2-40B4-BE49-F238E27FC236}">
                <a16:creationId xmlns:a16="http://schemas.microsoft.com/office/drawing/2014/main" id="{CC945744-FCBB-E44C-9F83-5651056A941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5646" r="8082" b="4032"/>
          <a:stretch/>
        </p:blipFill>
        <p:spPr bwMode="auto">
          <a:xfrm>
            <a:off x="6096000" y="848565"/>
            <a:ext cx="5970143" cy="4141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EF1881-2AA3-1348-BF25-090E83FA6460}"/>
              </a:ext>
            </a:extLst>
          </p:cNvPr>
          <p:cNvSpPr txBox="1"/>
          <p:nvPr/>
        </p:nvSpPr>
        <p:spPr>
          <a:xfrm>
            <a:off x="-85372" y="5632408"/>
            <a:ext cx="1231784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b="1" dirty="0" err="1"/>
              <a:t>스마트홈</a:t>
            </a:r>
            <a:r>
              <a:rPr kumimoji="1" lang="ko-KR" altLang="en-US" sz="2500" b="1" dirty="0"/>
              <a:t> 시장의 규모는 </a:t>
            </a:r>
            <a:r>
              <a:rPr kumimoji="1" lang="ko-KR" altLang="en-US" sz="2500" b="1" dirty="0" err="1"/>
              <a:t>국외뿐만</a:t>
            </a:r>
            <a:r>
              <a:rPr kumimoji="1" lang="ko-KR" altLang="en-US" sz="2500" b="1" dirty="0"/>
              <a:t> 아니라 국내에서도 꾸준한 성장률을 보이고 있다</a:t>
            </a:r>
            <a:r>
              <a:rPr kumimoji="1" lang="en-US" altLang="ko-KR" sz="2500" b="1" dirty="0"/>
              <a:t>.</a:t>
            </a:r>
          </a:p>
          <a:p>
            <a:pPr algn="ctr"/>
            <a:r>
              <a:rPr kumimoji="1" lang="en-US" altLang="ko-KR" b="1" dirty="0"/>
              <a:t>(</a:t>
            </a:r>
            <a:r>
              <a:rPr kumimoji="1" lang="ko-KR" altLang="en-US" b="1" dirty="0"/>
              <a:t>오른쪽 그래프의 성장률은 작년 대비 성장률</a:t>
            </a:r>
            <a:r>
              <a:rPr kumimoji="1" lang="en-US" altLang="ko-KR" b="1" dirty="0"/>
              <a:t>)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9661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7BA94-EA2B-9444-851F-99887356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8416" cy="8021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ko-KR" altLang="en-US" sz="3200" b="1" spc="800" dirty="0" err="1">
                <a:solidFill>
                  <a:srgbClr val="2A1A00"/>
                </a:solidFill>
              </a:rPr>
              <a:t>스마트홈</a:t>
            </a:r>
            <a:r>
              <a:rPr kumimoji="1" lang="ko-KR" altLang="en-US" sz="3200" b="1" spc="800" dirty="0">
                <a:solidFill>
                  <a:srgbClr val="2A1A00"/>
                </a:solidFill>
              </a:rPr>
              <a:t> </a:t>
            </a:r>
            <a:r>
              <a:rPr kumimoji="1" lang="ko-KR" altLang="en-US" sz="3200" b="1" spc="800" dirty="0" err="1">
                <a:solidFill>
                  <a:srgbClr val="2A1A00"/>
                </a:solidFill>
              </a:rPr>
              <a:t>시큐리티</a:t>
            </a:r>
            <a:r>
              <a:rPr kumimoji="1" lang="en-US" altLang="ko-KR" sz="3200" b="1" spc="800" dirty="0">
                <a:solidFill>
                  <a:srgbClr val="2A1A00"/>
                </a:solidFill>
              </a:rPr>
              <a:t> </a:t>
            </a:r>
            <a:r>
              <a:rPr kumimoji="1" lang="ko-KR" altLang="en-US" sz="3200" b="1" spc="800" dirty="0">
                <a:solidFill>
                  <a:srgbClr val="2A1A00"/>
                </a:solidFill>
              </a:rPr>
              <a:t>분야 시장규모 증가</a:t>
            </a:r>
          </a:p>
        </p:txBody>
      </p:sp>
      <p:pic>
        <p:nvPicPr>
          <p:cNvPr id="10" name="그림 9" descr="https://lh6.googleusercontent.com/2_Iy2IygrBpQKGivmusMx9i_31y8wH7WPOQLhFHVhKjZlLEWXqQA74q_LUNtH7-F6xpHH3gY6986C-3Z1CUd28DCaj5OzzKsK45OyAXB6qvVi_R9SBu1lhq5dAZTJirmqrlOito0">
            <a:extLst>
              <a:ext uri="{FF2B5EF4-FFF2-40B4-BE49-F238E27FC236}">
                <a16:creationId xmlns:a16="http://schemas.microsoft.com/office/drawing/2014/main" id="{385359A7-926E-034A-80FA-2EA2C4BFE1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03" y="846759"/>
            <a:ext cx="9775994" cy="40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89003-3039-8D4D-BB13-1ECC6F655A29}"/>
              </a:ext>
            </a:extLst>
          </p:cNvPr>
          <p:cNvSpPr txBox="1"/>
          <p:nvPr/>
        </p:nvSpPr>
        <p:spPr>
          <a:xfrm>
            <a:off x="230451" y="5770845"/>
            <a:ext cx="11731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/>
              <a:t>스마트홈</a:t>
            </a:r>
            <a:r>
              <a:rPr kumimoji="1" lang="ko-KR" altLang="en-US" sz="2800" b="1" dirty="0"/>
              <a:t> 시장 내에서도 </a:t>
            </a:r>
            <a:r>
              <a:rPr kumimoji="1" lang="ko-KR" altLang="en-US" sz="2800" b="1" dirty="0" err="1"/>
              <a:t>스마트홈</a:t>
            </a:r>
            <a:r>
              <a:rPr kumimoji="1" lang="ko-KR" altLang="en-US" sz="2800" b="1" dirty="0"/>
              <a:t> </a:t>
            </a:r>
            <a:r>
              <a:rPr kumimoji="1" lang="ko-KR" altLang="en-US" sz="2800" b="1" dirty="0" err="1"/>
              <a:t>시큐리티</a:t>
            </a:r>
            <a:r>
              <a:rPr kumimoji="1" lang="ko-KR" altLang="en-US" sz="2800" b="1" dirty="0"/>
              <a:t> 분야의 성장세가 두드러진다</a:t>
            </a:r>
            <a:r>
              <a:rPr kumimoji="1" lang="en-US" altLang="ko-KR" sz="2800" b="1" dirty="0"/>
              <a:t>.</a:t>
            </a:r>
            <a:endParaRPr kumimoji="1"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6110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E1400AB-AB12-0743-9E45-9D6F1BE883C3}"/>
              </a:ext>
            </a:extLst>
          </p:cNvPr>
          <p:cNvSpPr txBox="1">
            <a:spLocks/>
          </p:cNvSpPr>
          <p:nvPr/>
        </p:nvSpPr>
        <p:spPr>
          <a:xfrm>
            <a:off x="928606" y="430966"/>
            <a:ext cx="10334788" cy="6296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BANGBANG</a:t>
            </a: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인터폰의 기능에</a:t>
            </a: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marL="0" indent="0" latinLnBrk="0">
              <a:buNone/>
            </a:pP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CCTV</a:t>
            </a: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기능을 추가한 </a:t>
            </a:r>
            <a:r>
              <a:rPr lang="ko-KR" altLang="en-US" sz="2800" b="1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스마트홈</a:t>
            </a: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800" b="1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시큐리티</a:t>
            </a: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시스템이다</a:t>
            </a: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</a:p>
          <a:p>
            <a:pPr marL="0" indent="0" latinLnBrk="0">
              <a:buNone/>
            </a:pPr>
            <a:endParaRPr lang="en-US" altLang="ko-KR" sz="2800" b="1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atinLnBrk="0"/>
            <a:r>
              <a:rPr lang="ko-KR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매년</a:t>
            </a: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1</a:t>
            </a:r>
            <a:r>
              <a:rPr lang="ko-KR" altLang="ko-KR" sz="2800" b="1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인가구의</a:t>
            </a:r>
            <a:r>
              <a:rPr lang="ko-KR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수와</a:t>
            </a: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800" b="1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</a:t>
            </a:r>
            <a:r>
              <a:rPr lang="ko-KR" altLang="ko-KR" sz="2800" b="1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홈</a:t>
            </a:r>
            <a:r>
              <a:rPr lang="ko-KR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ko-KR" sz="2800" b="1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시큐리티</a:t>
            </a:r>
            <a:r>
              <a:rPr lang="ko-KR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제품의 수가 증가하는 추세</a:t>
            </a: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지만</a:t>
            </a: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marL="0" indent="0" latinLnBrk="0">
              <a:buNone/>
            </a:pP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상당수의 </a:t>
            </a:r>
            <a:r>
              <a:rPr lang="ko-KR" altLang="en-US" sz="2800" b="1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스마트홈</a:t>
            </a: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800" b="1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시큐리티</a:t>
            </a: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제품은 </a:t>
            </a:r>
            <a:r>
              <a:rPr lang="ko-KR" altLang="en-US" sz="2800" b="1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도어락과</a:t>
            </a: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직접 연관된 제품들로 </a:t>
            </a:r>
            <a:endParaRPr lang="en-US" altLang="ko-KR" sz="2800" b="1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latinLnBrk="0">
              <a:buNone/>
            </a:pP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얼굴을 인식하여 문을 열어주는 등의 제품이 대부분이다</a:t>
            </a: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 latinLnBrk="0">
              <a:buNone/>
            </a:pP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이는 보안과 밀접한 관계가 있어 범죄 발생의 위험이 있다</a:t>
            </a: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latinLnBrk="0"/>
            <a:endParaRPr lang="en-US" altLang="ko-KR" sz="2800" b="1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atinLnBrk="0"/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BANGBANG</a:t>
            </a: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직접적인 보안에 관여하지는 않지만</a:t>
            </a: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marL="0" indent="0" latinLnBrk="0">
              <a:buNone/>
            </a:pP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사용자에게 집에 방문하는 사람들의 정보를 주어 </a:t>
            </a:r>
          </a:p>
          <a:p>
            <a:pPr marL="0" indent="0" latinLnBrk="0">
              <a:buNone/>
            </a:pPr>
            <a:r>
              <a:rPr lang="ko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범죄를 예방하는 측면에 초점을 맞추었다</a:t>
            </a: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 latinLnBrk="0">
              <a:buNone/>
            </a:pPr>
            <a:r>
              <a:rPr lang="en-US" altLang="ko-KR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04145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402E0-5D4F-9D4B-AC5D-C07CAF5C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799" y="409677"/>
            <a:ext cx="10803760" cy="1681709"/>
          </a:xfrm>
        </p:spPr>
        <p:txBody>
          <a:bodyPr>
            <a:normAutofit/>
          </a:bodyPr>
          <a:lstStyle/>
          <a:p>
            <a:r>
              <a:rPr kumimoji="1" lang="ko-KR" altLang="en-US" sz="4000" b="1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기존 인터폰의 한계는 다음과 같다</a:t>
            </a:r>
            <a:r>
              <a:rPr kumimoji="1" lang="en-US" altLang="ko-KR" sz="4000" b="1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.</a:t>
            </a:r>
            <a:endParaRPr kumimoji="1" lang="ko-KR" altLang="en-US" sz="4800" b="1" dirty="0"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B2CB7-5832-6E48-AC75-5CCCA91FB6A3}"/>
              </a:ext>
            </a:extLst>
          </p:cNvPr>
          <p:cNvSpPr txBox="1"/>
          <p:nvPr/>
        </p:nvSpPr>
        <p:spPr>
          <a:xfrm>
            <a:off x="1075176" y="1674674"/>
            <a:ext cx="92512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사용자가 집에 있는 경우에만</a:t>
            </a:r>
            <a:endParaRPr kumimoji="1" lang="en-US" altLang="ko-KR" sz="3600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36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외부인을 확인할 수 있고</a:t>
            </a:r>
            <a:r>
              <a:rPr kumimoji="1" lang="en-US" altLang="ko-KR" sz="36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36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외부인과 통화할 수 있다</a:t>
            </a:r>
            <a:r>
              <a:rPr kumimoji="1" lang="en-US" altLang="ko-KR" sz="36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ko-KR" altLang="en-US" sz="3600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EA519-F2CA-2A48-A362-DF4E509A929C}"/>
              </a:ext>
            </a:extLst>
          </p:cNvPr>
          <p:cNvSpPr txBox="1"/>
          <p:nvPr/>
        </p:nvSpPr>
        <p:spPr>
          <a:xfrm>
            <a:off x="1193799" y="3673061"/>
            <a:ext cx="95349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외부인이 벨을 눌러야만 외부인의 방문을 알 수 있다</a:t>
            </a:r>
            <a:r>
              <a:rPr kumimoji="1" lang="en-US" altLang="ko-KR" sz="36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ko-KR" altLang="en-US" sz="3600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399C3-5CA7-1143-B564-926FACC89487}"/>
              </a:ext>
            </a:extLst>
          </p:cNvPr>
          <p:cNvSpPr txBox="1"/>
          <p:nvPr/>
        </p:nvSpPr>
        <p:spPr>
          <a:xfrm>
            <a:off x="1193799" y="4882360"/>
            <a:ext cx="90140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사용자가 실외에 있는 경우에는 </a:t>
            </a:r>
            <a:endParaRPr kumimoji="1" lang="en-US" altLang="ko-KR" sz="3600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36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방문자가 벨을 누르더라도 방문여부를 알 수 없다</a:t>
            </a:r>
            <a:r>
              <a:rPr kumimoji="1" lang="en-US" altLang="ko-KR" sz="36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ko-KR" altLang="en-US" sz="3600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99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73"/>
    </mc:Choice>
    <mc:Fallback xmlns="">
      <p:transition spd="slow" advTm="32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7FEA19-B89F-2D47-A2C5-4AA3EA8B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1426376"/>
            <a:ext cx="6461812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6000" b="1" spc="800" dirty="0"/>
              <a:t>프로젝트</a:t>
            </a:r>
            <a:br>
              <a:rPr kumimoji="1" lang="en-US" altLang="ko-KR" sz="6000" b="1" spc="800" dirty="0"/>
            </a:br>
            <a:r>
              <a:rPr kumimoji="1" lang="ko-KR" altLang="en-US" sz="6000" b="1" spc="800" dirty="0"/>
              <a:t>목표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9.1|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heme/theme1.xml><?xml version="1.0" encoding="utf-8"?>
<a:theme xmlns:a="http://schemas.openxmlformats.org/drawingml/2006/main" name="배지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608</Words>
  <Application>Microsoft Macintosh PowerPoint</Application>
  <PresentationFormat>와이드스크린</PresentationFormat>
  <Paragraphs>144</Paragraphs>
  <Slides>28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휴먼매직체</vt:lpstr>
      <vt:lpstr>Apple SD Gothic Neo</vt:lpstr>
      <vt:lpstr>Apple SD Gothic Neo ExtraBold</vt:lpstr>
      <vt:lpstr>Apple SD Gothic Neo Heavy</vt:lpstr>
      <vt:lpstr>KMU</vt:lpstr>
      <vt:lpstr>RixCitrusLife Light</vt:lpstr>
      <vt:lpstr>맑은 고딕</vt:lpstr>
      <vt:lpstr>Arial</vt:lpstr>
      <vt:lpstr>Gill Sans MT</vt:lpstr>
      <vt:lpstr>Impact</vt:lpstr>
      <vt:lpstr>배지</vt:lpstr>
      <vt:lpstr>Bang bang</vt:lpstr>
      <vt:lpstr>목차</vt:lpstr>
      <vt:lpstr>개발 배경</vt:lpstr>
      <vt:lpstr>1인 가구는 계속해서 증가해왔고 앞으로도 증가할 추세이다. </vt:lpstr>
      <vt:lpstr>국외/국내 스마트홈 시장 규모 증가</vt:lpstr>
      <vt:lpstr>스마트홈 시큐리티 분야 시장규모 증가</vt:lpstr>
      <vt:lpstr>PowerPoint 프레젠테이션</vt:lpstr>
      <vt:lpstr>기존 인터폰의 한계는 다음과 같다.</vt:lpstr>
      <vt:lpstr>프로젝트 목표</vt:lpstr>
      <vt:lpstr>기존 인터폰과의 차이점 </vt:lpstr>
      <vt:lpstr>PowerPoint 프레젠테이션</vt:lpstr>
      <vt:lpstr>- 어린 아이가 있는 맞벌이 가정  아이가 집에 오는 경우 BANGBANG은 아이가 온 것을 감지하고 알림을 전송한다. 사용자는 알림을 통해 아이의 귀가를 확인 가능하며 집에 아이가 혼자 있는 경우 앱과 웹을 통하여 집 앞 상황을 보며 미상의 인물이 있는지 확인할 수 있다  - 외출이 잦은 사용자  집을 비운 상황에서 방문자가 감지될 경우, 방문자의 얼굴을 인식해 얻은 방문자 정보와 함께 알림을 앱으로 전송한다. 알림을 통해 사용자는 앱을 이용하여 외출시에도 방문자와 소통할 수 있다. 또한, 알림을 확인하지 못한 경우 앱과 웹으로 방문기록을 확인해 누가 방문 했었는지 알 수 있다.</vt:lpstr>
      <vt:lpstr>- 1인가구  요즘 시대에 1인 가구가 늘어가고 있는 추세이다. 하지만 1인 가구는 일반 가정보다 범죄의 대상이 될 가능성이 높다. 또한 일반 가정에서는 벨을 누르지 않으면 집 앞에 누가 왔는지 확인할 수 없기 때문에 내가 범죄에 노출됐는지 알 수 없다. BANGBANG 을 통해 내가 외출해 있을 때나 집 안에 있을 때, 앱과 웹을 통해 수시로 집 앞 상황을 보며 미상의 인물이 있는지 확인하여 범죄에 노출되는 것을 미연에 방지할 수 있다.  - 스마트기기 사용이 어려운 노년층  지속되는 고령화에 따라, 노년층의 수도 증가하고 있다. 대다수의 노년층 구성원들은 스마트기기 사용에 어려움을 겪는다. 이로 인해 BANGBANG 사용에 제약이 생길 수 있다. 따라서, 내부 모니터를 옵션으로 추가하여 스마트기기 사용이 어려운 노년층, 스마트폰을 소유하지 않은 어린이 등 다양한 사용자층도 방문객을 확인할 수 있도록 한다.  </vt:lpstr>
      <vt:lpstr>주요 기술</vt:lpstr>
      <vt:lpstr>PowerPoint 프레젠테이션</vt:lpstr>
      <vt:lpstr>OPEN FACE</vt:lpstr>
      <vt:lpstr>uv4l</vt:lpstr>
      <vt:lpstr>fcm</vt:lpstr>
      <vt:lpstr>주요기능</vt:lpstr>
      <vt:lpstr>PowerPoint 프레젠테이션</vt:lpstr>
      <vt:lpstr>PowerPoint 프레젠테이션</vt:lpstr>
      <vt:lpstr>PowerPoint 프레젠테이션</vt:lpstr>
      <vt:lpstr>PowerPoint 프레젠테이션</vt:lpstr>
      <vt:lpstr>UI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Bang bang</dc:title>
  <dc:creator>(컴퓨터공학부)최은주</dc:creator>
  <cp:lastModifiedBy>(컴퓨터공학부)최은주</cp:lastModifiedBy>
  <cp:revision>2</cp:revision>
  <dcterms:created xsi:type="dcterms:W3CDTF">2019-05-28T14:46:43Z</dcterms:created>
  <dcterms:modified xsi:type="dcterms:W3CDTF">2019-05-28T14:53:52Z</dcterms:modified>
</cp:coreProperties>
</file>